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D3A67-2E4B-4ECF-B4FE-CEEF2855B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4A331B-5A63-4B7E-A8D4-64FF9F1A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B397F-FC9E-4C2D-8C9E-F24A0B10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0029A-150C-4221-8145-1E1497E2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4238D-15BD-4A34-9402-ABFBC803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8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6E11D-F2C0-4305-B0E9-7BA79D0B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E161-E2F0-4E77-B424-66A4036CE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601392-3DFC-44D3-8927-6AC3FEB1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1F4FD-2FCB-4286-9C5E-A6DF20FD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858DD-5410-406B-A2E7-A85E9A8A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C5D71B-63DE-4BA3-A61C-98FB02324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8097-DF34-41DC-B52E-2F912C315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4EA9-F240-46B2-835A-E57238DC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8F787-E68F-4233-AC28-3E53973B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29ACD-5F40-4EF2-82EA-05FACB12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3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01A90-42BD-4774-85EC-D4AE58B7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0A621-9EAA-4492-9F2D-8293FA83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B6752-3261-459F-89FF-21C57881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9D435-B87D-4FCC-9066-E3B6F7FA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00024-B84F-449E-92DB-B586FF6A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7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FE669-648D-486E-88F3-92BA0465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26917-7CAB-40DE-969E-CCE31522E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6C505-FADD-4E69-AB4E-0CADD7B7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B83E1-C8A8-4436-9691-44332CAE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B3498-963A-415F-BB62-BF995667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7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F1014-3A3E-4E79-A341-928C86A1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D0B54-8084-41C4-8063-27B76ECC1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3A94B0-475F-4705-8904-9573EB2F7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E7B02-4256-479E-9A28-D2B2CB58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F6439-603D-4AE8-99FE-298A83F1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452C2-C522-44EE-98A3-AA8FAF26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1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28588-5D60-497B-B348-EA6BF632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EDEF17-AD16-4C6B-A65F-5CE75F62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C02AC-B627-40AA-8A3E-9A1D1595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BDA09-2B24-4B05-9CAD-D15FA176E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60646A-8899-4862-9D6C-29D5AB014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BEACB0-E4A2-4C13-A912-5816167D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05EA58-55D0-4EE4-AA62-9F37CB30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53B0F2-59B4-4E17-8C80-FB1CB141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7E7BD-3526-4A55-81B4-B1514129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ED93A6-3402-4C3F-88F2-114DC230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3BA43E-27B5-4812-815D-21FED55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2B4A81-F429-409E-8C7C-B554F48C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F1DDD6-FF69-498B-9E51-C598B329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A641A-A95E-4952-8D59-3504FD4C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97DA58-8C74-4686-84C2-F3296203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6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3F2B7-429E-4CB3-9B87-04883E56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4DE3D-DDBC-4996-85BF-24C9250B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3E1EA-59B3-400A-A270-DDDDE9D0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5278F-127A-4707-BC29-DF389C4E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C4BFF-5EA2-4371-A311-273E8A45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1FBDB-439E-4A29-B149-7E58B52D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3FDEC-9A2A-4E4E-91EA-6487F881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21DA4-D1E0-4034-8D1A-18881DFD9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3821AD-5A5A-48BB-B290-6744FBB6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4A23F9-1DD3-4E10-BF9C-8C8C79B6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83A1DF-7D3F-4DD9-86EC-BAB77007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D68C75-2641-4864-A000-E1EC39EE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4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4DE4-F9E5-4FBC-9F85-4467CDF8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F344D-9A5D-45A6-842F-93E86272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C9CDD-0380-4A2F-A0B5-65B8271B5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8262-9872-44B3-9A0E-EE332F839E91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B2862-2F97-49F9-82CF-D39073CA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ED81E-EB8C-44C0-B4F7-472D7094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AFF-9785-4735-BD75-B7DD94803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2E161-4860-4BD3-A445-CB8902A3F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1347788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9933"/>
                </a:solidFill>
                <a:latin typeface="+mn-lt"/>
              </a:rPr>
              <a:t>БЛАГОВОНИЯ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966687-26A7-4535-8A87-9EAE16A1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0" y="3563938"/>
            <a:ext cx="9144000" cy="1574799"/>
          </a:xfrm>
        </p:spPr>
        <p:txBody>
          <a:bodyPr/>
          <a:lstStyle/>
          <a:p>
            <a:r>
              <a:rPr lang="ru-RU" dirty="0"/>
              <a:t>Обучающий материал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051C2-DDCD-471B-B713-DF1FDB57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100" cy="6896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5913DB-0FB5-4C92-9B2A-EA878E873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24" y="152401"/>
            <a:ext cx="2621326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4" y="1189892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Виды благовоний </a:t>
            </a: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по территориальному признаку:</a:t>
            </a: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520" y="1883331"/>
            <a:ext cx="7684044" cy="449790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ru-RU" sz="1600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>
                <a:latin typeface="+mj-lt"/>
              </a:rPr>
              <a:t>Индийские благовония </a:t>
            </a:r>
            <a:r>
              <a:rPr lang="ru-RU" sz="1600" dirty="0">
                <a:latin typeface="+mj-lt"/>
              </a:rPr>
              <a:t>(известны также под названием </a:t>
            </a:r>
            <a:r>
              <a:rPr lang="ru-RU" sz="1600" dirty="0" err="1">
                <a:latin typeface="+mj-lt"/>
              </a:rPr>
              <a:t>агарбатти</a:t>
            </a:r>
            <a:r>
              <a:rPr lang="ru-RU" sz="1600" dirty="0">
                <a:latin typeface="+mj-lt"/>
              </a:rPr>
              <a:t>) — считаются традиционными и являются очень популярными во многих странах мира. Чаще всего имеют вид классических палочек. Основу благовоний из Индии составляет тонкая деревянная лучина. Самые популярные бренды: </a:t>
            </a:r>
            <a:r>
              <a:rPr lang="ru-RU" sz="1600" dirty="0" err="1">
                <a:latin typeface="+mj-lt"/>
              </a:rPr>
              <a:t>Satya</a:t>
            </a:r>
            <a:r>
              <a:rPr lang="ru-RU" sz="1600" dirty="0">
                <a:latin typeface="+mj-lt"/>
              </a:rPr>
              <a:t>, Good </a:t>
            </a:r>
            <a:r>
              <a:rPr lang="ru-RU" sz="1600" dirty="0" err="1">
                <a:latin typeface="+mj-lt"/>
              </a:rPr>
              <a:t>Sing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Shri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Ganga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Ppure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Hamsa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Bala</a:t>
            </a:r>
            <a:r>
              <a:rPr lang="ru-RU" sz="1600" dirty="0">
                <a:latin typeface="+mj-lt"/>
              </a:rPr>
              <a:t>.</a:t>
            </a:r>
          </a:p>
          <a:p>
            <a:pPr algn="l">
              <a:lnSpc>
                <a:spcPct val="100000"/>
              </a:lnSpc>
            </a:pPr>
            <a:endParaRPr lang="ru-RU" sz="1600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>
                <a:latin typeface="+mj-lt"/>
              </a:rPr>
              <a:t>Китайские благовония </a:t>
            </a:r>
            <a:r>
              <a:rPr lang="ru-RU" sz="1600" dirty="0">
                <a:latin typeface="+mj-lt"/>
              </a:rPr>
              <a:t>— изготавливаются из различных компонентов, которые совпадают с традиционной китайской фармакологией и знаниями о травах. Китайские благовония, как правило, делаются безосновными, но иногда можно встретить палочки на бамбуковой основе. Китайские благовония различают по форме: сформированные </a:t>
            </a:r>
            <a:r>
              <a:rPr lang="ru-RU" sz="1600" dirty="0" err="1">
                <a:latin typeface="+mj-lt"/>
              </a:rPr>
              <a:t>сяны</a:t>
            </a:r>
            <a:r>
              <a:rPr lang="ru-RU" sz="1600" dirty="0">
                <a:latin typeface="+mj-lt"/>
              </a:rPr>
              <a:t> (в виде палочек и спиралей), порошковые </a:t>
            </a:r>
            <a:r>
              <a:rPr lang="ru-RU" sz="1600" dirty="0" err="1">
                <a:latin typeface="+mj-lt"/>
              </a:rPr>
              <a:t>сяны</a:t>
            </a:r>
            <a:r>
              <a:rPr lang="ru-RU" sz="1600" dirty="0">
                <a:latin typeface="+mj-lt"/>
              </a:rPr>
              <a:t> (представляют собой порошок, который складывается в специальную форму с помощью печати и поджигается), пилюли (представляют собой шарики).</a:t>
            </a:r>
          </a:p>
          <a:p>
            <a:pPr algn="l">
              <a:lnSpc>
                <a:spcPct val="100000"/>
              </a:lnSpc>
            </a:pPr>
            <a:endParaRPr lang="ru-RU" sz="16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183182"/>
            <a:ext cx="1800224" cy="508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B5149-BF50-44B1-A7B1-511F0D1E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3871"/>
            <a:ext cx="4100520" cy="51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4" y="1189892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Виды благовоний </a:t>
            </a: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по территориальному признаку:</a:t>
            </a: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643" y="2034730"/>
            <a:ext cx="6945670" cy="42354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b="1" dirty="0">
                <a:latin typeface="+mj-lt"/>
              </a:rPr>
              <a:t>Русские благовония </a:t>
            </a:r>
            <a:r>
              <a:rPr lang="ru-RU" sz="1600" dirty="0">
                <a:latin typeface="+mj-lt"/>
              </a:rPr>
              <a:t>— особый вид благовоний. Важно разделять традиционные русские благовония и те, которые произведены в России. К первым относят ароматические палочки с исконно русскими ароматами (эвкалипт, сосна, хвоя, можжевельник, ладан, розмарин, солодка, лиственница, ель, сибирский кедр, мирра, полынь). Ко вторым относятся благовония с разнообразными ароматами, которые произведены в России. Среди них могут встречаться даже исконно восточные и индийские, пряные, сладкие, густые и дымные.</a:t>
            </a:r>
          </a:p>
          <a:p>
            <a:pPr algn="l">
              <a:lnSpc>
                <a:spcPct val="100000"/>
              </a:lnSpc>
            </a:pPr>
            <a:endParaRPr lang="ru-RU" sz="1600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>
                <a:latin typeface="+mj-lt"/>
              </a:rPr>
              <a:t>Тибетские благовония </a:t>
            </a:r>
            <a:r>
              <a:rPr lang="ru-RU" sz="1600" dirty="0">
                <a:latin typeface="+mj-lt"/>
              </a:rPr>
              <a:t>— чаще всего изготавливаются без бамбуковой основы и отличаются сложным многокомпонентным составом. Это дает возможность смесям сгорать, постепенно выделяя меняющиеся ароматы. Собираются вручную монахами, прессованные и отличаются насыщенным ароматом. Часто именно тибетские благовония используются для проведения различных ритуалов, медитаций и практик.</a:t>
            </a:r>
          </a:p>
          <a:p>
            <a:pPr algn="l">
              <a:lnSpc>
                <a:spcPct val="100000"/>
              </a:lnSpc>
            </a:pPr>
            <a:endParaRPr lang="ru-RU" sz="1600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ru-RU" sz="16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192513"/>
            <a:ext cx="1800224" cy="508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0A33E-5BF2-418B-A411-80719282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870"/>
            <a:ext cx="4243273" cy="5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46DA8C-0DDF-4196-8228-8CC89A77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40" y="2664608"/>
            <a:ext cx="2368547" cy="236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957F41-1452-4D94-A6EE-3ACA21E6A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54" y="2649918"/>
            <a:ext cx="2368546" cy="236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3" y="984732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Популярные бренды в компании </a:t>
            </a:r>
            <a:r>
              <a:rPr lang="ru-RU" b="1" dirty="0" err="1">
                <a:solidFill>
                  <a:schemeClr val="bg1"/>
                </a:solidFill>
                <a:latin typeface="Ubuntu"/>
              </a:rPr>
              <a:t>Аланкара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192513"/>
            <a:ext cx="1800224" cy="508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4A29A-2FD0-494A-B16D-4BA20C727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9" y="2640932"/>
            <a:ext cx="2355848" cy="23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27CA67-247F-4DA3-8248-F55A4D984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5" y="2640932"/>
            <a:ext cx="2355848" cy="23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5EBCE4-5E40-43A0-88BD-DE4CEB72E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17" y="4918053"/>
            <a:ext cx="1269323" cy="8174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5EF855-196D-4CBE-B4C1-F1F814650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55" y="4532361"/>
            <a:ext cx="1203136" cy="12031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0D018A-4DC6-4756-9ADD-5A851CAC5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67" y="4609678"/>
            <a:ext cx="1048502" cy="104850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04CA9251-C297-41D9-839B-383DA6AB57FD}"/>
              </a:ext>
            </a:extLst>
          </p:cNvPr>
          <p:cNvSpPr/>
          <p:nvPr/>
        </p:nvSpPr>
        <p:spPr>
          <a:xfrm>
            <a:off x="9746809" y="4868007"/>
            <a:ext cx="1203135" cy="531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15EBD0-1938-4BB1-AC66-EFCE35C23A1D}"/>
              </a:ext>
            </a:extLst>
          </p:cNvPr>
          <p:cNvSpPr txBox="1"/>
          <p:nvPr/>
        </p:nvSpPr>
        <p:spPr>
          <a:xfrm>
            <a:off x="9286295" y="4855742"/>
            <a:ext cx="2124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-apple-system"/>
              </a:rPr>
              <a:t>MADE in </a:t>
            </a:r>
            <a:endParaRPr lang="ru-RU" sz="1400" b="0" i="0" dirty="0">
              <a:solidFill>
                <a:schemeClr val="bg1">
                  <a:lumMod val="95000"/>
                </a:schemeClr>
              </a:solidFill>
              <a:effectLst/>
              <a:latin typeface="-apple-system"/>
            </a:endParaRPr>
          </a:p>
          <a:p>
            <a:pPr algn="ctr"/>
            <a:r>
              <a:rPr lang="en-US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-apple-system"/>
              </a:rPr>
              <a:t>HEAVEN</a:t>
            </a:r>
          </a:p>
          <a:p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5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93" y="962883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Ubuntu"/>
              </a:rPr>
              <a:t>Популярные бренды в компании </a:t>
            </a:r>
            <a:r>
              <a:rPr lang="ru-RU" b="1" dirty="0" err="1">
                <a:solidFill>
                  <a:schemeClr val="bg1"/>
                </a:solidFill>
                <a:effectLst/>
                <a:latin typeface="Ubuntu"/>
              </a:rPr>
              <a:t>Аланкара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3A75E-5816-4302-8F93-0ACA90576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9" y="2876867"/>
            <a:ext cx="2207186" cy="220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5C42D3-BC0C-4251-A0D1-6FE312DC1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5" y="2876867"/>
            <a:ext cx="2207186" cy="220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43F3B4-B8E8-4383-8D04-F7173CF36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17" y="2869805"/>
            <a:ext cx="2200847" cy="220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61D5E3-72D7-49DF-A6A1-455A72C1D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08" y="2876868"/>
            <a:ext cx="2207185" cy="220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D93F90-6DD2-46A6-B9AD-DBB51ACB4A73}"/>
              </a:ext>
            </a:extLst>
          </p:cNvPr>
          <p:cNvSpPr/>
          <p:nvPr/>
        </p:nvSpPr>
        <p:spPr>
          <a:xfrm>
            <a:off x="836465" y="5353171"/>
            <a:ext cx="2183364" cy="52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ЯПОНСКИЕ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5DD7B9-6A56-44FF-AF30-523F02F3E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481" y="5344439"/>
            <a:ext cx="2200847" cy="5486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39D89D-268F-41D5-B93C-55D03FC5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876" y="5344439"/>
            <a:ext cx="2200847" cy="5486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BF27BF-3707-4950-BCBC-A039351D5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590" y="5343242"/>
            <a:ext cx="2200847" cy="5486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948BCF-FA8C-4445-B6A5-2B44FB4F0593}"/>
              </a:ext>
            </a:extLst>
          </p:cNvPr>
          <p:cNvSpPr txBox="1"/>
          <p:nvPr/>
        </p:nvSpPr>
        <p:spPr>
          <a:xfrm>
            <a:off x="4039543" y="5452779"/>
            <a:ext cx="16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КИТАЙСКИЕ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РУССКИЕ</a:t>
            </a:r>
          </a:p>
        </p:txBody>
      </p:sp>
    </p:spTree>
    <p:extLst>
      <p:ext uri="{BB962C8B-B14F-4D97-AF65-F5344CB8AC3E}">
        <p14:creationId xmlns:p14="http://schemas.microsoft.com/office/powerpoint/2010/main" val="12936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4" y="945219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Благовония 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HEM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B632FD-0BCE-49B3-BC2C-B2E30DE76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3" y="2403591"/>
            <a:ext cx="3591965" cy="3591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AFA3A4-62B8-45CD-B954-6B3245E1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26207"/>
            <a:ext cx="1532583" cy="986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069508" y="1877412"/>
            <a:ext cx="78843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3E3E3E"/>
                </a:solidFill>
                <a:effectLst/>
                <a:latin typeface="+mj-lt"/>
              </a:rPr>
              <a:t>Корпорация НЕМ </a:t>
            </a:r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уверенно лидирует в своём сегменте благовоний. </a:t>
            </a:r>
            <a:endParaRPr lang="en-US" sz="1600" b="0" i="0" dirty="0">
              <a:solidFill>
                <a:srgbClr val="3E3E3E"/>
              </a:solidFill>
              <a:effectLst/>
              <a:latin typeface="+mj-lt"/>
            </a:endParaRPr>
          </a:p>
          <a:p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НЕМ выпускает угольные ароматические палочки, благовония конусы, так называемые «</a:t>
            </a:r>
            <a:r>
              <a:rPr lang="ru-RU" sz="1600" b="0" i="0" dirty="0" err="1">
                <a:solidFill>
                  <a:srgbClr val="3E3E3E"/>
                </a:solidFill>
                <a:effectLst/>
                <a:latin typeface="+mj-lt"/>
              </a:rPr>
              <a:t>дхупы</a:t>
            </a:r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» - безосновные благовония, а также благовония </a:t>
            </a:r>
            <a:endParaRPr lang="en-US" sz="1600" b="0" i="0" dirty="0">
              <a:solidFill>
                <a:srgbClr val="3E3E3E"/>
              </a:solidFill>
              <a:effectLst/>
              <a:latin typeface="+mj-lt"/>
            </a:endParaRPr>
          </a:p>
          <a:p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«</a:t>
            </a:r>
            <a:r>
              <a:rPr lang="ru-RU" sz="1600" b="0" i="0" dirty="0" err="1">
                <a:solidFill>
                  <a:srgbClr val="3E3E3E"/>
                </a:solidFill>
                <a:effectLst/>
                <a:latin typeface="+mj-lt"/>
              </a:rPr>
              <a:t>масала</a:t>
            </a:r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» - ароматические палочки на натуральной ароматической основе.</a:t>
            </a:r>
            <a:br>
              <a:rPr lang="ru-RU" sz="1600" dirty="0">
                <a:latin typeface="+mj-lt"/>
              </a:rPr>
            </a:br>
            <a:endParaRPr lang="en-US" sz="1600" dirty="0">
              <a:solidFill>
                <a:srgbClr val="3E3E3E"/>
              </a:solidFill>
              <a:latin typeface="+mj-lt"/>
            </a:endParaRPr>
          </a:p>
          <a:p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Корпорация НЕМ была создана сравнительно недавно – в 1975 году. Несмотря на то, что некоторые производители индийских благовоний имеют более давнюю историю, НЕМ вышел в безусловные лидеры благовоний на мировой рынок. Этому послужило хорошее качество ароматического сырья, стандартизированное качество ароматических палочек, яркая упаковка благовоний, широкий ассортимент позиций благовоний. На данное время </a:t>
            </a:r>
            <a:endParaRPr lang="en-US" sz="1600" b="0" i="0" dirty="0">
              <a:solidFill>
                <a:srgbClr val="3E3E3E"/>
              </a:solidFill>
              <a:effectLst/>
              <a:latin typeface="+mj-lt"/>
            </a:endParaRPr>
          </a:p>
          <a:p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НЕМ выпускает свыше 200 наименований продукции благовоний.</a:t>
            </a:r>
            <a:endParaRPr lang="en-US" sz="1600" b="0" i="0" dirty="0">
              <a:solidFill>
                <a:srgbClr val="3E3E3E"/>
              </a:solidFill>
              <a:effectLst/>
              <a:latin typeface="+mj-lt"/>
            </a:endParaRPr>
          </a:p>
          <a:p>
            <a:br>
              <a:rPr lang="ru-RU" sz="1600" dirty="0">
                <a:latin typeface="+mj-lt"/>
              </a:rPr>
            </a:br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Корпорация НЕМ имеет производственные мощности в трёх городах Индии: Бангалоре, Мумбае и </a:t>
            </a:r>
            <a:r>
              <a:rPr lang="ru-RU" sz="1600" b="0" i="0" dirty="0" err="1">
                <a:solidFill>
                  <a:srgbClr val="3E3E3E"/>
                </a:solidFill>
                <a:effectLst/>
                <a:latin typeface="+mj-lt"/>
              </a:rPr>
              <a:t>Бхиванди</a:t>
            </a:r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. </a:t>
            </a:r>
            <a:endParaRPr lang="en-US" sz="1600" b="0" i="0" dirty="0">
              <a:solidFill>
                <a:srgbClr val="3E3E3E"/>
              </a:solidFill>
              <a:effectLst/>
              <a:latin typeface="+mj-lt"/>
            </a:endParaRPr>
          </a:p>
          <a:p>
            <a:br>
              <a:rPr lang="ru-RU" sz="1600" dirty="0">
                <a:latin typeface="+mj-lt"/>
              </a:rPr>
            </a:br>
            <a:r>
              <a:rPr lang="ru-RU" sz="1600" b="0" i="0" dirty="0">
                <a:solidFill>
                  <a:srgbClr val="3E3E3E"/>
                </a:solidFill>
                <a:effectLst/>
                <a:latin typeface="+mj-lt"/>
              </a:rPr>
              <a:t>География экспорта благовоний НЕМ насчитывает свыше 50 стран мира.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95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93" y="962883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+mn-lt"/>
              </a:rPr>
              <a:t>Разновидности благовоний </a:t>
            </a:r>
            <a:r>
              <a:rPr lang="en-US" b="1" i="0" dirty="0">
                <a:solidFill>
                  <a:schemeClr val="bg1"/>
                </a:solidFill>
                <a:effectLst/>
                <a:latin typeface="+mn-lt"/>
              </a:rPr>
              <a:t>HEM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D93F90-6DD2-46A6-B9AD-DBB51ACB4A73}"/>
              </a:ext>
            </a:extLst>
          </p:cNvPr>
          <p:cNvSpPr/>
          <p:nvPr/>
        </p:nvSpPr>
        <p:spPr>
          <a:xfrm>
            <a:off x="1532908" y="5126184"/>
            <a:ext cx="2183364" cy="52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МАСАЛА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5DD7B9-6A56-44FF-AF30-523F02F3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61" y="5105199"/>
            <a:ext cx="2200847" cy="5486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39D89D-268F-41D5-B93C-55D03FC5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2" y="5114153"/>
            <a:ext cx="2200847" cy="5486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948BCF-FA8C-4445-B6A5-2B44FB4F0593}"/>
              </a:ext>
            </a:extLst>
          </p:cNvPr>
          <p:cNvSpPr txBox="1"/>
          <p:nvPr/>
        </p:nvSpPr>
        <p:spPr>
          <a:xfrm>
            <a:off x="5220774" y="5213199"/>
            <a:ext cx="16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УГОЛЬНЫЕ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925695" y="5205327"/>
            <a:ext cx="101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КОНУСЫ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8485917" y="5203997"/>
            <a:ext cx="101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КОНУСЫ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50751-C9F0-413F-885F-729811A19B2D}"/>
              </a:ext>
            </a:extLst>
          </p:cNvPr>
          <p:cNvSpPr txBox="1"/>
          <p:nvPr/>
        </p:nvSpPr>
        <p:spPr>
          <a:xfrm>
            <a:off x="1277404" y="5700385"/>
            <a:ext cx="284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 ароматические палочки, </a:t>
            </a:r>
          </a:p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изготовленные из натуральных </a:t>
            </a:r>
          </a:p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ароматических веществ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07143-932F-4BB9-B03D-A02802585D20}"/>
              </a:ext>
            </a:extLst>
          </p:cNvPr>
          <p:cNvSpPr txBox="1"/>
          <p:nvPr/>
        </p:nvSpPr>
        <p:spPr>
          <a:xfrm>
            <a:off x="7864465" y="5737618"/>
            <a:ext cx="2259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1400" b="0" i="0" dirty="0">
                <a:solidFill>
                  <a:srgbClr val="414141"/>
                </a:solidFill>
                <a:effectLst/>
              </a:rPr>
              <a:t>конусообразные таблетки </a:t>
            </a:r>
          </a:p>
          <a:p>
            <a:pPr algn="ctr"/>
            <a:r>
              <a:rPr lang="ru-RU" sz="1400" b="0" i="0" dirty="0">
                <a:solidFill>
                  <a:srgbClr val="414141"/>
                </a:solidFill>
                <a:effectLst/>
              </a:rPr>
              <a:t>из натуральных </a:t>
            </a:r>
          </a:p>
          <a:p>
            <a:pPr algn="ctr"/>
            <a:r>
              <a:rPr lang="ru-RU" sz="1400" b="0" i="0" dirty="0">
                <a:solidFill>
                  <a:srgbClr val="414141"/>
                </a:solidFill>
                <a:effectLst/>
              </a:rPr>
              <a:t>ингредиентов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31D657-96BA-454E-954E-A9F8FE9188FA}"/>
              </a:ext>
            </a:extLst>
          </p:cNvPr>
          <p:cNvSpPr txBox="1"/>
          <p:nvPr/>
        </p:nvSpPr>
        <p:spPr>
          <a:xfrm>
            <a:off x="4372619" y="5770509"/>
            <a:ext cx="2840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Изготавливают из угольной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</a:rPr>
              <a:t>м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ассы с добавлением  разных ароматических добавок.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028608-1978-460B-99A2-8138FA74B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9" y="2486284"/>
            <a:ext cx="2440889" cy="244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9CF4AD-CE79-4FDC-A8F4-85A726D1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98" y="2488222"/>
            <a:ext cx="2414232" cy="241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E24BCA-B2EC-4E2F-A660-AC7757E0A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92" y="2455490"/>
            <a:ext cx="2414231" cy="241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651ECDB-33AC-4129-A9DB-A954EDAF0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27" y="472493"/>
            <a:ext cx="1675880" cy="10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4" y="945219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Благовония </a:t>
            </a:r>
            <a:r>
              <a:rPr lang="en-US" b="1" dirty="0">
                <a:solidFill>
                  <a:schemeClr val="bg1"/>
                </a:solidFill>
                <a:latin typeface="Ubuntu"/>
              </a:rPr>
              <a:t>SATYA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117536" y="2102229"/>
            <a:ext cx="78843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Производитель известных благовоний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Satya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компания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Shrinivas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Sugandhalaya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(BNG) LLP была основана в далеком 1964 году в индийском Бангалоре. Своим названием бренд обязан основателю компании, изысканному комбинатору ароматов, Шри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Сатьям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Сетти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.</a:t>
            </a:r>
          </a:p>
          <a:p>
            <a:pPr algn="l" fontAlgn="base"/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Оптимальный подбор ароматических компонентов позволил создать компании настоящие бриллианты среди индийских благовония. Это такие ароматы, как Super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Hit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,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Nag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Champa, Natural и многие другие.</a:t>
            </a:r>
          </a:p>
          <a:p>
            <a:pPr algn="l" fontAlgn="base"/>
            <a:endParaRPr lang="ru-RU" sz="1600" i="0" dirty="0">
              <a:solidFill>
                <a:srgbClr val="0C0C0C"/>
              </a:solidFill>
              <a:effectLst/>
              <a:latin typeface="+mj-lt"/>
            </a:endParaRPr>
          </a:p>
          <a:p>
            <a:pPr algn="l" fontAlgn="base"/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Благовонные палочки </a:t>
            </a:r>
            <a:r>
              <a:rPr lang="en-US" sz="1600" dirty="0">
                <a:solidFill>
                  <a:srgbClr val="0C0C0C"/>
                </a:solidFill>
                <a:latin typeface="+mj-lt"/>
              </a:rPr>
              <a:t>Satya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производятся из природных компонентов, среди которых концентрированные эфирные масла, цветочная пыльца, смола, основа из бамбука.</a:t>
            </a:r>
          </a:p>
          <a:p>
            <a:pPr algn="l" fontAlgn="base"/>
            <a:endParaRPr lang="ru-RU" sz="1600" i="0" dirty="0">
              <a:solidFill>
                <a:srgbClr val="0C0C0C"/>
              </a:solidFill>
              <a:effectLst/>
              <a:latin typeface="+mj-lt"/>
            </a:endParaRPr>
          </a:p>
          <a:p>
            <a:pPr algn="l" fontAlgn="base"/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Особое уважение на своей родине и в мире торговая марка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Satya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получила благодаря покровительству индуистского проповедника Шри </a:t>
            </a:r>
            <a:r>
              <a:rPr lang="ru-RU" sz="1600" i="0" dirty="0" err="1">
                <a:solidFill>
                  <a:srgbClr val="0C0C0C"/>
                </a:solidFill>
                <a:effectLst/>
                <a:latin typeface="+mj-lt"/>
              </a:rPr>
              <a:t>Сатьи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Саи Бабы.</a:t>
            </a:r>
          </a:p>
          <a:p>
            <a:pPr algn="l" fontAlgn="base"/>
            <a:endParaRPr lang="ru-RU" sz="1600" i="0" dirty="0">
              <a:solidFill>
                <a:srgbClr val="0C0C0C"/>
              </a:solidFill>
              <a:effectLst/>
              <a:latin typeface="+mj-lt"/>
            </a:endParaRPr>
          </a:p>
          <a:p>
            <a:pPr algn="l" fontAlgn="base"/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Ароматы </a:t>
            </a:r>
            <a:r>
              <a:rPr lang="en-US" sz="1600" dirty="0">
                <a:solidFill>
                  <a:srgbClr val="0C0C0C"/>
                </a:solidFill>
                <a:latin typeface="+mj-lt"/>
              </a:rPr>
              <a:t>Satya</a:t>
            </a:r>
            <a:r>
              <a:rPr lang="ru-RU" sz="1600" i="0" dirty="0">
                <a:solidFill>
                  <a:srgbClr val="0C0C0C"/>
                </a:solidFill>
                <a:effectLst/>
                <a:latin typeface="+mj-lt"/>
              </a:rPr>
              <a:t> улучшают психо-эмоциональное состояние человека, очищают пространство, создают приятную атмосферу</a:t>
            </a:r>
            <a:r>
              <a:rPr lang="en-US" sz="1600" i="0" dirty="0">
                <a:solidFill>
                  <a:srgbClr val="0C0C0C"/>
                </a:solidFill>
                <a:effectLst/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88168-8F83-4FC3-A237-07E9BF12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1" y="2313386"/>
            <a:ext cx="3764352" cy="3764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07F57-5A79-4F6B-B44F-588B9C98E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96" y="26089"/>
            <a:ext cx="1762177" cy="17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2" y="941492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Благовония </a:t>
            </a:r>
            <a:r>
              <a:rPr lang="en-US" b="1" dirty="0">
                <a:solidFill>
                  <a:schemeClr val="bg1"/>
                </a:solidFill>
                <a:latin typeface="Ubuntu"/>
              </a:rPr>
              <a:t>SATYA</a:t>
            </a:r>
            <a:r>
              <a:rPr lang="ru-RU" b="1" dirty="0">
                <a:solidFill>
                  <a:schemeClr val="bg1"/>
                </a:solidFill>
                <a:latin typeface="Ubuntu"/>
              </a:rPr>
              <a:t> Мумбай и </a:t>
            </a:r>
            <a:r>
              <a:rPr lang="en-US" b="1" dirty="0">
                <a:solidFill>
                  <a:schemeClr val="bg1"/>
                </a:solidFill>
                <a:latin typeface="Ubuntu"/>
              </a:rPr>
              <a:t>SATYA </a:t>
            </a:r>
            <a:r>
              <a:rPr lang="ru-RU" b="1" dirty="0">
                <a:solidFill>
                  <a:schemeClr val="bg1"/>
                </a:solidFill>
                <a:latin typeface="Ubuntu"/>
              </a:rPr>
              <a:t>Бангалор: </a:t>
            </a:r>
            <a:br>
              <a:rPr lang="ru-RU" b="1" dirty="0">
                <a:solidFill>
                  <a:schemeClr val="bg1"/>
                </a:solidFill>
                <a:latin typeface="Ubuntu"/>
              </a:rPr>
            </a:br>
            <a:r>
              <a:rPr lang="ru-RU" b="1" dirty="0">
                <a:solidFill>
                  <a:schemeClr val="bg1"/>
                </a:solidFill>
                <a:latin typeface="Ubuntu"/>
              </a:rPr>
              <a:t>в чем  отличие?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07F57-5A79-4F6B-B44F-588B9C98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37" y="145841"/>
            <a:ext cx="1521551" cy="15215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34362-DC47-4AD8-898B-D72F428A1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6" y="1960809"/>
            <a:ext cx="3038475" cy="1571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0FFA66-DD7D-471B-A73A-F1286D2A4F71}"/>
              </a:ext>
            </a:extLst>
          </p:cNvPr>
          <p:cNvSpPr txBox="1"/>
          <p:nvPr/>
        </p:nvSpPr>
        <p:spPr>
          <a:xfrm>
            <a:off x="3802586" y="2054674"/>
            <a:ext cx="79632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В 1999 году основатель компании 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Шри </a:t>
            </a:r>
            <a:r>
              <a:rPr lang="ru-RU" sz="1400" i="0" dirty="0" err="1">
                <a:solidFill>
                  <a:srgbClr val="0C0C0C"/>
                </a:solidFill>
                <a:effectLst/>
                <a:latin typeface="+mj-lt"/>
              </a:rPr>
              <a:t>Сатьям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ru-RU" sz="1400" i="0" dirty="0" err="1">
                <a:solidFill>
                  <a:srgbClr val="0C0C0C"/>
                </a:solidFill>
                <a:effectLst/>
                <a:latin typeface="+mj-lt"/>
              </a:rPr>
              <a:t>Сетти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ru-RU" sz="1400" dirty="0">
                <a:latin typeface="+mj-lt"/>
              </a:rPr>
              <a:t>умирает и оставляет  бизнес своим двум сыновьям. Между сыновьями случился спор, потому что одни из них видел развитие бизнеса в автоматизации процесса изготовления благовоний, а второй хотел сохранить бизнес </a:t>
            </a:r>
          </a:p>
          <a:p>
            <a:r>
              <a:rPr lang="ru-RU" sz="1400" dirty="0">
                <a:latin typeface="+mj-lt"/>
              </a:rPr>
              <a:t>максимально традиционным, где благовония изготавливаются вручную, путем накатывания. В итоге два брата разошлись и сейчас существует две фабрики, с одинаковым названием, но есть небольшие различия.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Когда они делили свой бизнес, они стали судиться, потому что какие-то продукты были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очень </a:t>
            </a:r>
            <a:endParaRPr lang="en-US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известны и многое зависело от того кому достанется выпуск, к примеру таких известных благовоний как 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Super </a:t>
            </a:r>
            <a:r>
              <a:rPr lang="ru-RU" sz="1400" i="0" dirty="0" err="1">
                <a:solidFill>
                  <a:srgbClr val="0C0C0C"/>
                </a:solidFill>
                <a:effectLst/>
                <a:latin typeface="+mj-lt"/>
              </a:rPr>
              <a:t>Hit</a:t>
            </a:r>
            <a:r>
              <a:rPr lang="ru-RU" sz="1400" dirty="0">
                <a:solidFill>
                  <a:srgbClr val="0C0C0C"/>
                </a:solidFill>
                <a:latin typeface="+mj-lt"/>
              </a:rPr>
              <a:t> и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ru-RU" sz="1400" i="0" dirty="0" err="1">
                <a:solidFill>
                  <a:srgbClr val="0C0C0C"/>
                </a:solidFill>
                <a:effectLst/>
                <a:latin typeface="+mj-lt"/>
              </a:rPr>
              <a:t>Nag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ru-RU" sz="1400" i="0" dirty="0" err="1">
                <a:solidFill>
                  <a:srgbClr val="0C0C0C"/>
                </a:solidFill>
                <a:effectLst/>
                <a:latin typeface="+mj-lt"/>
              </a:rPr>
              <a:t>Champa</a:t>
            </a:r>
            <a:r>
              <a:rPr lang="ru-RU" sz="1400" i="0" dirty="0">
                <a:solidFill>
                  <a:srgbClr val="0C0C0C"/>
                </a:solidFill>
                <a:effectLst/>
                <a:latin typeface="+mj-lt"/>
              </a:rPr>
              <a:t>.</a:t>
            </a:r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Суд принял интересное решение: он разрешил обоим фабрикам выпускать благовония с одинаковым названием и в одинаковой упаковке. Сейчас есть две фабрики: одна в городе Бангалор, другая в городе Мумбай. Фабрика, которая в городе Мумбай, принадлежит брату, который выступал за </a:t>
            </a:r>
          </a:p>
          <a:p>
            <a:r>
              <a:rPr lang="ru-RU" sz="1400" dirty="0">
                <a:latin typeface="+mj-lt"/>
              </a:rPr>
              <a:t>автоматизацию производства, за то, чтобы благовония делались механическим способом, брат который оставил производство в городе Бангалор он за традиционное создание благовоний ручным способом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b="1" dirty="0">
                <a:latin typeface="+mj-lt"/>
              </a:rPr>
              <a:t>Как отличить благовония?</a:t>
            </a:r>
          </a:p>
          <a:p>
            <a:r>
              <a:rPr lang="ru-RU" sz="1400" dirty="0">
                <a:latin typeface="+mj-lt"/>
              </a:rPr>
              <a:t>Самый простой способ – посмотреть на наклейки с логотипом, которые сбоку </a:t>
            </a:r>
          </a:p>
          <a:p>
            <a:r>
              <a:rPr lang="ru-RU" sz="1400" dirty="0">
                <a:latin typeface="+mj-lt"/>
              </a:rPr>
              <a:t>упаковки (см. на рисунок слева).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F10AF-499B-493E-A9A6-15431390C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709" y="3208954"/>
            <a:ext cx="2694824" cy="35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14808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93" y="962883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+mn-lt"/>
              </a:rPr>
              <a:t>Разновидности благовоний </a:t>
            </a:r>
            <a:r>
              <a:rPr lang="en-US" b="1" i="0" dirty="0">
                <a:solidFill>
                  <a:schemeClr val="bg1"/>
                </a:solidFill>
                <a:effectLst/>
                <a:latin typeface="+mn-lt"/>
              </a:rPr>
              <a:t>SATYA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D93F90-6DD2-46A6-B9AD-DBB51ACB4A73}"/>
              </a:ext>
            </a:extLst>
          </p:cNvPr>
          <p:cNvSpPr/>
          <p:nvPr/>
        </p:nvSpPr>
        <p:spPr>
          <a:xfrm>
            <a:off x="3026180" y="5096469"/>
            <a:ext cx="2183364" cy="52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МАСАЛА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39D89D-268F-41D5-B93C-55D03FC5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04" y="5096469"/>
            <a:ext cx="2200847" cy="5486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7002350" y="5167270"/>
            <a:ext cx="101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КОНУСЫ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50751-C9F0-413F-885F-729811A19B2D}"/>
              </a:ext>
            </a:extLst>
          </p:cNvPr>
          <p:cNvSpPr txBox="1"/>
          <p:nvPr/>
        </p:nvSpPr>
        <p:spPr>
          <a:xfrm>
            <a:off x="2697633" y="5697713"/>
            <a:ext cx="284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 ароматические палочки, </a:t>
            </a:r>
          </a:p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изготовленные из натуральных </a:t>
            </a:r>
          </a:p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ароматических веществ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07143-932F-4BB9-B03D-A02802585D20}"/>
              </a:ext>
            </a:extLst>
          </p:cNvPr>
          <p:cNvSpPr txBox="1"/>
          <p:nvPr/>
        </p:nvSpPr>
        <p:spPr>
          <a:xfrm>
            <a:off x="6410304" y="5760055"/>
            <a:ext cx="2259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1400" b="0" i="0" dirty="0">
                <a:solidFill>
                  <a:srgbClr val="414141"/>
                </a:solidFill>
                <a:effectLst/>
              </a:rPr>
              <a:t>конусообразные таблетки </a:t>
            </a:r>
          </a:p>
          <a:p>
            <a:pPr algn="ctr"/>
            <a:r>
              <a:rPr lang="ru-RU" sz="1400" b="0" i="0" dirty="0">
                <a:solidFill>
                  <a:srgbClr val="414141"/>
                </a:solidFill>
                <a:effectLst/>
              </a:rPr>
              <a:t>из натуральных </a:t>
            </a:r>
          </a:p>
          <a:p>
            <a:pPr algn="ctr"/>
            <a:r>
              <a:rPr lang="ru-RU" sz="1400" b="0" i="0" dirty="0">
                <a:solidFill>
                  <a:srgbClr val="414141"/>
                </a:solidFill>
                <a:effectLst/>
              </a:rPr>
              <a:t>ингредиентов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1F4A6-620B-450E-815C-4BCFFA078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79" y="2135276"/>
            <a:ext cx="2526551" cy="252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F24BF4-29AD-46FE-8803-78D422676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84" y="2125945"/>
            <a:ext cx="2526551" cy="252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20516F-0DB1-410C-A218-F86635A4D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87" y="-87091"/>
            <a:ext cx="1766757" cy="17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4" y="945219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Благовония </a:t>
            </a:r>
            <a:r>
              <a:rPr lang="en-US" b="1" dirty="0">
                <a:solidFill>
                  <a:schemeClr val="bg1"/>
                </a:solidFill>
                <a:latin typeface="Ubuntu"/>
              </a:rPr>
              <a:t>PPURE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508047" y="2708117"/>
            <a:ext cx="6726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Индийские благовония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Ppure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– это чарующие ароматы из самого сердца Востока. Они изготавливаются вручную в полном соответствии традиционной рецептуре: на бамбуковой основе с древесным наполнителем. Все составляющие, используемые для изготовления, тщательно отбираются и проходят контроль качества. 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Ароматические палочки не содержат в своем составе смол, токсинов и химических примесей, не несут угрозы для здоровья и безопасны в использовании. Их удивительные ароматы благотворно воздействуют на организм человека.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90CC8-420C-4A9D-9861-978CFBAC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65" y="191684"/>
            <a:ext cx="1547151" cy="15471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27577F-1851-4168-8430-AB764E971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4" y="2333627"/>
            <a:ext cx="3462831" cy="34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AB9DFF-739B-4087-8E03-AC3E44BA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736"/>
            <a:ext cx="7808675" cy="51802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480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451644"/>
            <a:ext cx="10944225" cy="168275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Ubuntu"/>
              </a:rPr>
              <a:t>Благовония: </a:t>
            </a:r>
            <a:b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Ubuntu"/>
              </a:rPr>
            </a:br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Ubuntu"/>
              </a:rPr>
              <a:t>зачем нужны и как используются?</a:t>
            </a:r>
            <a:b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Ubuntu"/>
              </a:rPr>
            </a:b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034" y="2319365"/>
            <a:ext cx="6001733" cy="4808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С древности люди использовали благовония в различных практиках, для духовного развития и медитаций.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Опытным путем люди пришли к выводу, что те или иные ароматы помогают настроить сознание на высокие вибрации, способствуя духовному и личностному росту.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Запахи способны влиять на реальность, сознание и здоровье человека. Главное — подобрать правильный аромат и научиться пользоваться благовониями.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26" y="6048375"/>
            <a:ext cx="1873098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1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14808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93" y="916228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+mn-lt"/>
              </a:rPr>
              <a:t>Разновидности благовоний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PPURE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D93F90-6DD2-46A6-B9AD-DBB51ACB4A73}"/>
              </a:ext>
            </a:extLst>
          </p:cNvPr>
          <p:cNvSpPr/>
          <p:nvPr/>
        </p:nvSpPr>
        <p:spPr>
          <a:xfrm>
            <a:off x="3026180" y="5096469"/>
            <a:ext cx="2183364" cy="52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МАСАЛА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39D89D-268F-41D5-B93C-55D03FC5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59" y="5096469"/>
            <a:ext cx="2200847" cy="5486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936250" y="5184868"/>
            <a:ext cx="12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УГОЛЬНЫЕ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50751-C9F0-413F-885F-729811A19B2D}"/>
              </a:ext>
            </a:extLst>
          </p:cNvPr>
          <p:cNvSpPr txBox="1"/>
          <p:nvPr/>
        </p:nvSpPr>
        <p:spPr>
          <a:xfrm>
            <a:off x="2697633" y="5697713"/>
            <a:ext cx="284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 ароматические палочки, </a:t>
            </a:r>
          </a:p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изготовленные из натуральных </a:t>
            </a:r>
          </a:p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ароматических веществ</a:t>
            </a:r>
            <a:endParaRPr lang="ru-RU" sz="14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07143-932F-4BB9-B03D-A02802585D20}"/>
              </a:ext>
            </a:extLst>
          </p:cNvPr>
          <p:cNvSpPr txBox="1"/>
          <p:nvPr/>
        </p:nvSpPr>
        <p:spPr>
          <a:xfrm>
            <a:off x="6176740" y="5755808"/>
            <a:ext cx="2662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зготавливают из угольной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+mj-lt"/>
              </a:rPr>
              <a:t>м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ассы с добавлением  </a:t>
            </a:r>
          </a:p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разных ароматических добавок</a:t>
            </a:r>
            <a:endParaRPr lang="ru-RU" sz="1400" dirty="0">
              <a:latin typeface="+mj-lt"/>
            </a:endParaRPr>
          </a:p>
          <a:p>
            <a:pPr algn="ctr"/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DD1CB-88B9-4D85-AD11-0F94B988B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78" y="3439"/>
            <a:ext cx="1582921" cy="15829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B0DA50-0666-43D1-AF35-7BFE2DE81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40" y="2168272"/>
            <a:ext cx="2515695" cy="251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280FF3-A91C-42E8-AE8E-5852D2F83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75" y="2165550"/>
            <a:ext cx="2515695" cy="251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382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4" y="945219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Благовония 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Made In Heaven 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508047" y="2708117"/>
            <a:ext cx="6726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Натуральные благовония </a:t>
            </a:r>
            <a:r>
              <a:rPr lang="ru-RU" sz="1600" dirty="0" err="1">
                <a:latin typeface="+mj-lt"/>
              </a:rPr>
              <a:t>масала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 Made In Heaven</a:t>
            </a:r>
            <a:r>
              <a:rPr lang="ru-RU" sz="1600" dirty="0">
                <a:latin typeface="+mj-lt"/>
              </a:rPr>
              <a:t> от </a:t>
            </a:r>
            <a:r>
              <a:rPr lang="ru-RU" sz="1600" dirty="0" err="1">
                <a:latin typeface="+mj-lt"/>
              </a:rPr>
              <a:t>Ppure</a:t>
            </a:r>
            <a:r>
              <a:rPr lang="ru-RU" sz="1600" dirty="0">
                <a:latin typeface="+mj-lt"/>
              </a:rPr>
              <a:t> одни из самых качественных. 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Благовония </a:t>
            </a:r>
            <a:r>
              <a:rPr lang="ru-RU" sz="1600" dirty="0" err="1">
                <a:latin typeface="+mj-lt"/>
              </a:rPr>
              <a:t>масала</a:t>
            </a:r>
            <a:r>
              <a:rPr lang="ru-RU" sz="1600" dirty="0">
                <a:latin typeface="+mj-lt"/>
              </a:rPr>
              <a:t> ручной работы используются в многочисленных храмах, магазинчиках, обычных домах и даже просто на улице. Имеют идеально подобранный состав, обладают изумительными ароматами. 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Благовония Made In </a:t>
            </a:r>
            <a:r>
              <a:rPr lang="ru-RU" sz="1600" dirty="0" err="1">
                <a:latin typeface="+mj-lt"/>
              </a:rPr>
              <a:t>Heaven</a:t>
            </a:r>
            <a:r>
              <a:rPr lang="ru-RU" sz="1600" dirty="0">
                <a:latin typeface="+mj-lt"/>
              </a:rPr>
              <a:t> производства Индии выпускаются в виде ароматических палочек, упакованных в картонные коробки с эффектным дизайном. Их делают с использованием древесины, масел, ценных растительных компонентов, что повышает безопасность применения.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BD4686-EF42-400C-A3D9-EF49ADA58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248505"/>
            <a:ext cx="4093199" cy="40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15" y="917227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Японские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лаговония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508047" y="2708117"/>
            <a:ext cx="6726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effectLst/>
                <a:latin typeface="+mj-lt"/>
              </a:rPr>
              <a:t>Традиционные японские благовония создают преимущественно из натуральных компонентов: уда, сандаловой пыли, кедровых иголок, специй, лекарственных трав, измельченных ракушек и смол. 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0" i="0" dirty="0">
                <a:effectLst/>
                <a:latin typeface="+mj-lt"/>
              </a:rPr>
              <a:t>Они обладают тонким ароматом и требуют гораздо более пристального внимания, чем, например, индийские аналоги. 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0" i="0" dirty="0">
                <a:effectLst/>
                <a:latin typeface="+mj-lt"/>
              </a:rPr>
              <a:t>Кстати, набившее оскомину выражение «послушайте этот аромат» для восточного подхода к запахам актуально — в китайском и японском языках закрепилось выражение «слушать благоухание»</a:t>
            </a:r>
            <a:endParaRPr lang="ru-RU" sz="16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EFCD3D-AC31-43C2-8D2A-41BDF0B4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6" y="2584578"/>
            <a:ext cx="3954351" cy="35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4" y="952858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К</a:t>
            </a:r>
            <a:r>
              <a:rPr lang="ru-RU" b="1" dirty="0">
                <a:solidFill>
                  <a:schemeClr val="bg1"/>
                </a:solidFill>
                <a:latin typeface="Ubuntu"/>
              </a:rPr>
              <a:t>итайские благовония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21DA1-CFC9-45D2-A3EF-AA25E6533C84}"/>
              </a:ext>
            </a:extLst>
          </p:cNvPr>
          <p:cNvSpPr txBox="1"/>
          <p:nvPr/>
        </p:nvSpPr>
        <p:spPr>
          <a:xfrm>
            <a:off x="5350406" y="2312035"/>
            <a:ext cx="610222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Настоящие китайские благовония заслуженно считаются одними из лучших в мире. Натуральный состав, минимум дыма, плавное и гармоничное распространение аромата — характерные особенности благовоний из Китая.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Чаще всего благовония из Поднебесной производятся безосновными, что обеспечивает чистый аромат без примеси горения бамбуковой основы. Палитра ароматов достаточно широка.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Китайские благовония могут использоваться для медитаций, во время чтения или отдыха, для ароматизации помещений и создания располагающей и интересной атмосферы.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b="0" i="0" dirty="0">
                <a:solidFill>
                  <a:srgbClr val="32292F"/>
                </a:solidFill>
                <a:effectLst/>
                <a:latin typeface="+mj-lt"/>
              </a:rPr>
              <a:t>Одни из самых распространенных видов - цветочные и сандаловые благовония в виде спиралей (закрученных тонких кругов без основы). Китайцы считают, что такие благовония должны обязательно </a:t>
            </a:r>
            <a:r>
              <a:rPr lang="ru-RU" sz="1400" b="0" i="0" dirty="0" err="1">
                <a:solidFill>
                  <a:srgbClr val="32292F"/>
                </a:solidFill>
                <a:effectLst/>
                <a:latin typeface="+mj-lt"/>
              </a:rPr>
              <a:t>воскуриваться</a:t>
            </a:r>
            <a:r>
              <a:rPr lang="ru-RU" sz="1400" b="0" i="0" dirty="0">
                <a:solidFill>
                  <a:srgbClr val="32292F"/>
                </a:solidFill>
                <a:effectLst/>
                <a:latin typeface="+mj-lt"/>
              </a:rPr>
              <a:t> по часовой стрелке. Обладают очень легким и тонким ненавязчивым ароматом  с массой цветочных и сандаловых оттенков.</a:t>
            </a:r>
            <a:br>
              <a:rPr lang="ru-RU" sz="1600" b="0" i="0" dirty="0">
                <a:solidFill>
                  <a:srgbClr val="32292F"/>
                </a:solidFill>
                <a:effectLst/>
                <a:latin typeface="Arial" panose="020B0604020202020204" pitchFamily="34" charset="0"/>
              </a:rPr>
            </a:br>
            <a:endParaRPr lang="ru-RU" sz="16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1321EF-878F-4722-8669-15EC1634C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2431306"/>
            <a:ext cx="3759011" cy="37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4" y="952858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Разновидности японских и китайских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лаговоний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10DB07-932E-420C-B8CB-44172369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2" y="2403850"/>
            <a:ext cx="2300228" cy="230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EC4FCB-A38F-460B-9100-28CDD73BA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44" y="5001854"/>
            <a:ext cx="2200847" cy="548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73E33-27D2-4123-A839-CB418BF6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32" y="5001854"/>
            <a:ext cx="2200847" cy="548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81B78C-E560-4E8E-B82A-379E3EE92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803" y="4970679"/>
            <a:ext cx="2200847" cy="5486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0D15CC-8C49-4F8E-96D8-CC9D8CE35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960" y="4977245"/>
            <a:ext cx="2200847" cy="5486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05919D-05EB-4CBA-B788-3D29FA5D2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22" y="2403851"/>
            <a:ext cx="2300227" cy="230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7224D5-32BD-4CE2-8A9F-61663F8E5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1" y="2380464"/>
            <a:ext cx="2307071" cy="230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609B9A-D04C-4D8C-94CA-03DAEC774D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68" y="2391133"/>
            <a:ext cx="2307072" cy="226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91436B-1D28-4848-AD6E-E32CB3558FB1}"/>
              </a:ext>
            </a:extLst>
          </p:cNvPr>
          <p:cNvSpPr txBox="1"/>
          <p:nvPr/>
        </p:nvSpPr>
        <p:spPr>
          <a:xfrm>
            <a:off x="1425018" y="5091532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СПИРАЛИ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C40C6-2571-48B3-8CF5-B4BBCE6B0752}"/>
              </a:ext>
            </a:extLst>
          </p:cNvPr>
          <p:cNvSpPr txBox="1"/>
          <p:nvPr/>
        </p:nvSpPr>
        <p:spPr>
          <a:xfrm>
            <a:off x="4131210" y="5091532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ПАЛОЧКИ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9D6431-EAEA-4DA0-8BF8-BA94B03CC529}"/>
              </a:ext>
            </a:extLst>
          </p:cNvPr>
          <p:cNvSpPr txBox="1"/>
          <p:nvPr/>
        </p:nvSpPr>
        <p:spPr>
          <a:xfrm>
            <a:off x="6966922" y="5054855"/>
            <a:ext cx="101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КОНУСЫ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AE1002-FC51-416E-817B-06243B59F7BB}"/>
              </a:ext>
            </a:extLst>
          </p:cNvPr>
          <p:cNvSpPr txBox="1"/>
          <p:nvPr/>
        </p:nvSpPr>
        <p:spPr>
          <a:xfrm>
            <a:off x="9638871" y="50669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ЩЕПКИ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0B79B9-A4D7-47A0-8A2F-DBE31DA14D3F}"/>
              </a:ext>
            </a:extLst>
          </p:cNvPr>
          <p:cNvSpPr txBox="1"/>
          <p:nvPr/>
        </p:nvSpPr>
        <p:spPr>
          <a:xfrm>
            <a:off x="5992671" y="5657831"/>
            <a:ext cx="30511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400" dirty="0">
                <a:latin typeface="+mj-lt"/>
              </a:rPr>
              <a:t>компактные с  быстрым усиливающимся тлением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A0BD3B-71CE-4FAE-A9E0-F97E0CBA3A82}"/>
              </a:ext>
            </a:extLst>
          </p:cNvPr>
          <p:cNvSpPr txBox="1"/>
          <p:nvPr/>
        </p:nvSpPr>
        <p:spPr>
          <a:xfrm>
            <a:off x="3219061" y="6410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B493E3-619A-426E-A5FA-B60828DEE8F3}"/>
              </a:ext>
            </a:extLst>
          </p:cNvPr>
          <p:cNvSpPr txBox="1"/>
          <p:nvPr/>
        </p:nvSpPr>
        <p:spPr>
          <a:xfrm>
            <a:off x="9118751" y="5653717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нагреваемые кусочки </a:t>
            </a:r>
          </a:p>
          <a:p>
            <a:pPr algn="ctr"/>
            <a:r>
              <a:rPr lang="ru-RU" sz="1400" dirty="0">
                <a:latin typeface="+mj-lt"/>
              </a:rPr>
              <a:t>ароматических деревьев</a:t>
            </a:r>
            <a:endParaRPr lang="ru-RU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B6D8D1-F839-4DCC-8681-4973BAEC6A26}"/>
              </a:ext>
            </a:extLst>
          </p:cNvPr>
          <p:cNvSpPr txBox="1"/>
          <p:nvPr/>
        </p:nvSpPr>
        <p:spPr>
          <a:xfrm>
            <a:off x="602223" y="5670019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из древесных порошков, </a:t>
            </a:r>
          </a:p>
          <a:p>
            <a:pPr algn="ctr"/>
            <a:r>
              <a:rPr lang="ru-RU" sz="1400" dirty="0">
                <a:latin typeface="+mj-lt"/>
              </a:rPr>
              <a:t>без примесей и ароматизаторов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0D172D-C656-4A1A-9AB9-78A12405230F}"/>
              </a:ext>
            </a:extLst>
          </p:cNvPr>
          <p:cNvSpPr txBox="1"/>
          <p:nvPr/>
        </p:nvSpPr>
        <p:spPr>
          <a:xfrm>
            <a:off x="3657296" y="5678624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без деревянного стержня, </a:t>
            </a:r>
          </a:p>
          <a:p>
            <a:pPr algn="ctr"/>
            <a:r>
              <a:rPr lang="ru-RU" sz="1400" dirty="0">
                <a:latin typeface="+mj-lt"/>
              </a:rPr>
              <a:t>тлеют без лишнего дыма </a:t>
            </a:r>
          </a:p>
        </p:txBody>
      </p:sp>
    </p:spTree>
    <p:extLst>
      <p:ext uri="{BB962C8B-B14F-4D97-AF65-F5344CB8AC3E}">
        <p14:creationId xmlns:p14="http://schemas.microsoft.com/office/powerpoint/2010/main" val="267273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15" y="917227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Тибетские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лаговония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758593" y="1956299"/>
            <a:ext cx="6726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Из всего многообразия ароматических товаров тибетские благовония относятся </a:t>
            </a:r>
          </a:p>
          <a:p>
            <a:r>
              <a:rPr lang="ru-RU" sz="1400" dirty="0">
                <a:latin typeface="+mj-lt"/>
              </a:rPr>
              <a:t>к премиальному классу. Это объясняется их оригинальным составом, сильной энергетикой и высочайшим качеством: они изготавливаются по особым рецептам, дошедшим до нас из древних времен, большинство из которых держится в строжайшем секрете и передается только в узком кругу. Многие травы и цветы, которые используются для создания такой продукции, можно собрать лишь раз в году. При этом обязательно учитывается лунный цикл.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В состав продукта может входить сорок и более ингредиентов, среди которых присутствуют довольно редкие –  пудра, полученная  из сандалового дерева, кипариса или можжевельника. Очень важным отличием этих изделий является то, что такие благовония безосновные. Они не содержат синтетических примесей и искусственных компонентов. Отсутствие бамбуковой основы позволяет насладиться прекрасным ароматом, который меняется в зависимости от времени горения. У них очень стойкий и насыщенный запах, который не уступает самым лучшим духам.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b="0" i="0" dirty="0">
                <a:effectLst/>
                <a:latin typeface="+mj-lt"/>
              </a:rPr>
              <a:t>Из-за натурального состава тибетские ароматические палочки и порошкообразные смеси обладают хрупкой структурой, поэтому чаще всего имеют небольшую длину (около 15 см). Для удобства использования таких благовоний рекомендуется использовать специальную подставку.</a:t>
            </a:r>
            <a:endParaRPr lang="ru-RU" sz="14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ABAD25-91D4-420F-8A96-484BD9E7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8" y="2451143"/>
            <a:ext cx="3356007" cy="33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15" y="917227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Русские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лаговония</a:t>
            </a:r>
            <a:r>
              <a:rPr lang="en-US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9000" y="5437818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870561" y="2275132"/>
            <a:ext cx="67260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Русские благовония появились примерно в XV–XVI веках, и только в XIX столетии их стали массово использовать в быту для ароматизации воздуха. Для верующих людей ароматические палочки и кадильные свечи были одним из главных атрибутов христианства. Сейчас их возжигают в домах для создания ощущения уюта, а средства с запахом ладана </a:t>
            </a:r>
            <a:r>
              <a:rPr lang="ru-RU" sz="1400" dirty="0" err="1">
                <a:latin typeface="+mj-lt"/>
              </a:rPr>
              <a:t>воскуривают</a:t>
            </a:r>
            <a:r>
              <a:rPr lang="ru-RU" sz="1400" dirty="0">
                <a:latin typeface="+mj-lt"/>
              </a:rPr>
              <a:t> перед молитвами или во время церковных праздников.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Российские ароматические средства изготавливают в виде палочек разной длины, толщины и разных цветов. Для их производства используют активированный березовый уголь, целебные травы, цветы, коренья и натуральные необработанные смолы. Благовония производят путем вымачивания палочек в разных смолах: еловых, сосновых, кедровых, мирры, ладана.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Традиционные русские благовония натуральны, поэтому при тлении они не выделяют токсических веществ. </a:t>
            </a:r>
            <a:r>
              <a:rPr lang="ru-RU" sz="1400" dirty="0" err="1">
                <a:latin typeface="+mj-lt"/>
              </a:rPr>
              <a:t>Аромапалочки</a:t>
            </a:r>
            <a:r>
              <a:rPr lang="ru-RU" sz="1400" dirty="0">
                <a:latin typeface="+mj-lt"/>
              </a:rPr>
              <a:t> подойдут для ежедневного использования. Для них характерны насыщенные смолистые запахи с нотками пряности и древесными оттенками.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2DFED3-E5B5-494A-9872-CE8E6D01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1" y="216112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14808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31" y="859924"/>
            <a:ext cx="10986511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+mn-lt"/>
              </a:rPr>
              <a:t>Разновидности русских благовоний 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D93F90-6DD2-46A6-B9AD-DBB51ACB4A73}"/>
              </a:ext>
            </a:extLst>
          </p:cNvPr>
          <p:cNvSpPr/>
          <p:nvPr/>
        </p:nvSpPr>
        <p:spPr>
          <a:xfrm>
            <a:off x="2859739" y="5096469"/>
            <a:ext cx="2183364" cy="52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ПАЛОЧКИ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39D89D-268F-41D5-B93C-55D03FC5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59" y="5096469"/>
            <a:ext cx="2200847" cy="5486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7155789" y="5186147"/>
            <a:ext cx="70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ПУЛЯ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50751-C9F0-413F-885F-729811A19B2D}"/>
              </a:ext>
            </a:extLst>
          </p:cNvPr>
          <p:cNvSpPr txBox="1"/>
          <p:nvPr/>
        </p:nvSpPr>
        <p:spPr>
          <a:xfrm>
            <a:off x="2531192" y="5731894"/>
            <a:ext cx="28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ru-RU" sz="1400" dirty="0">
                <a:latin typeface="+mj-lt"/>
              </a:rPr>
              <a:t>н</a:t>
            </a:r>
            <a:r>
              <a:rPr lang="ru-RU" sz="1400" b="0" i="0" dirty="0">
                <a:effectLst/>
                <a:latin typeface="+mj-lt"/>
              </a:rPr>
              <a:t>атуральные безосновные благовония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07143-932F-4BB9-B03D-A02802585D20}"/>
              </a:ext>
            </a:extLst>
          </p:cNvPr>
          <p:cNvSpPr txBox="1"/>
          <p:nvPr/>
        </p:nvSpPr>
        <p:spPr>
          <a:xfrm>
            <a:off x="6396831" y="5755808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  </a:t>
            </a:r>
            <a:r>
              <a:rPr lang="ru-RU" sz="1400" b="0" i="0" dirty="0">
                <a:effectLst/>
                <a:latin typeface="+mj-lt"/>
              </a:rPr>
              <a:t>безосновные благовония </a:t>
            </a:r>
          </a:p>
          <a:p>
            <a:pPr algn="ctr"/>
            <a:r>
              <a:rPr lang="ru-RU" sz="1400" b="0" i="0" dirty="0">
                <a:effectLst/>
                <a:latin typeface="+mj-lt"/>
              </a:rPr>
              <a:t>с обратным потоком 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ABB44-D8AA-4C0F-A028-AAACCE69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33" y="2220686"/>
            <a:ext cx="2507577" cy="25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34D548-3747-4597-88FA-5C50AD697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30" y="2220685"/>
            <a:ext cx="2507577" cy="25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95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4" y="559039"/>
            <a:ext cx="10986511" cy="2253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Подставки под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лаговония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8999" y="5258311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758593" y="2267091"/>
            <a:ext cx="6726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Подставки для благовоний являются универсальным решением, в них одновременно крепится ароматическая палочка и на них же осыпается пепел. Это красивый интерьерный аксессуар для безопасного использования благовоний. 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Подставки для благовоний и ароматических палочек не только выполняют практическую задачу, но и являются дизайнерскими украшениями интерьера. Именно с этой целью они выполняются из разных материалов: керамики, металла и дерева. Очень часто это ручная работа, украшенная декоративными элементами. Кроме различных дизайнерских решений в разных подставках есть и концептуальные отличия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CCAA8-2AF2-4937-91C9-EB98D09E6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834"/>
            <a:ext cx="3839373" cy="51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4" y="559039"/>
            <a:ext cx="10986511" cy="2253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Подставки под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лаговония: какие выбрать?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8999" y="5258311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758592" y="1997314"/>
            <a:ext cx="6726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</a:rPr>
              <a:t>Деревянные подставки для благовоний</a:t>
            </a:r>
          </a:p>
          <a:p>
            <a:r>
              <a:rPr lang="ru-RU" sz="1600" dirty="0">
                <a:latin typeface="+mj-lt"/>
              </a:rPr>
              <a:t>Любители восточных ароматов выбирают деревянные модели не только из-за их экологичности, но и потому, что на деревянных подставках часто изображают символы, несущие определённый сакральный смысл. Соединение природного материала с изысканной ручной росписью очищает энергетику помещения и несёт благоденствие хозяевам дома. Выполнены из поделочных пород  дерева и дополнительно обработаны огнеупорным составом.</a:t>
            </a:r>
          </a:p>
          <a:p>
            <a:endParaRPr lang="ru-RU" sz="1600" b="1" dirty="0">
              <a:latin typeface="+mj-lt"/>
            </a:endParaRPr>
          </a:p>
          <a:p>
            <a:r>
              <a:rPr lang="ru-RU" sz="1600" b="1" dirty="0">
                <a:latin typeface="+mj-lt"/>
              </a:rPr>
              <a:t>Керамические подставки для благовоний </a:t>
            </a:r>
          </a:p>
          <a:p>
            <a:r>
              <a:rPr lang="ru-RU" sz="1600" dirty="0">
                <a:latin typeface="+mj-lt"/>
              </a:rPr>
              <a:t>Наши покупатели часто останавливают свой выбор на керамических подставках. Такие подставки хорошо вписываются в интерьер современных квартир. Глина, являясь природным материалом, поддерживает связь дома с элементом Земли. Курительница из керамики символизирует домашний очаг, дарящий тепло и уют, покой и стабильность. Часто такие изделия изготавливают в форме животных, которые в восточной мифологии считаются священными. Поставки выполнены из экологичной высококачественной керамики с </a:t>
            </a:r>
            <a:r>
              <a:rPr lang="ru-RU" sz="1600" dirty="0" err="1">
                <a:latin typeface="+mj-lt"/>
              </a:rPr>
              <a:t>глазурированием</a:t>
            </a:r>
            <a:r>
              <a:rPr lang="ru-RU" sz="1600" dirty="0">
                <a:latin typeface="+mj-lt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AA99C-C8E4-4295-8590-9A13AECF2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4" y="3879553"/>
            <a:ext cx="3714962" cy="31280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7062FD-73BF-4A52-A01A-D8CBB731E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9" y="1738835"/>
            <a:ext cx="2916127" cy="26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480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1" y="502289"/>
            <a:ext cx="10944225" cy="2253456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Виды благовоний по типу:</a:t>
            </a:r>
            <a:br>
              <a:rPr lang="ru-RU" b="0" i="0" dirty="0">
                <a:solidFill>
                  <a:schemeClr val="bg1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793" y="2425797"/>
            <a:ext cx="6972298" cy="4351338"/>
          </a:xfrm>
        </p:spPr>
        <p:txBody>
          <a:bodyPr>
            <a:normAutofit/>
          </a:bodyPr>
          <a:lstStyle/>
          <a:p>
            <a:pPr algn="l"/>
            <a:r>
              <a:rPr lang="ru-RU" sz="1600" b="1" i="0" dirty="0">
                <a:effectLst/>
                <a:latin typeface="+mj-lt"/>
              </a:rPr>
              <a:t>Простые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 — основу составляет бамбуковая щепка, представляют собой благовония в виде палочек.</a:t>
            </a:r>
          </a:p>
          <a:p>
            <a:pPr algn="l"/>
            <a:r>
              <a:rPr lang="ru-RU" sz="1600" b="1" i="0" dirty="0">
                <a:solidFill>
                  <a:srgbClr val="383838"/>
                </a:solidFill>
                <a:effectLst/>
                <a:latin typeface="+mj-lt"/>
              </a:rPr>
              <a:t>Стружечные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 — в их состав входит древесная пыль, измельченная до порошкообразного состояния.</a:t>
            </a:r>
          </a:p>
          <a:p>
            <a:pPr algn="l"/>
            <a:r>
              <a:rPr lang="ru-RU" sz="1600" b="1" i="0" dirty="0">
                <a:solidFill>
                  <a:srgbClr val="383838"/>
                </a:solidFill>
                <a:effectLst/>
                <a:latin typeface="+mj-lt"/>
              </a:rPr>
              <a:t>Безосновные благовония 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— изготавливаются без какой-либо основы, не имеют опоры, поэтому отличаются повышенной хрупкостью.</a:t>
            </a:r>
          </a:p>
          <a:p>
            <a:pPr algn="l"/>
            <a:r>
              <a:rPr lang="ru-RU" sz="1600" b="1" i="0" u="none" strike="noStrike" dirty="0">
                <a:solidFill>
                  <a:srgbClr val="383838"/>
                </a:solidFill>
                <a:effectLst/>
                <a:latin typeface="+mj-lt"/>
              </a:rPr>
              <a:t>Пластилиновые</a:t>
            </a:r>
            <a:r>
              <a:rPr lang="ru-RU" sz="1600" b="0" i="0" u="none" strike="noStrike" dirty="0">
                <a:solidFill>
                  <a:srgbClr val="3E8C12"/>
                </a:solidFill>
                <a:effectLst/>
                <a:latin typeface="+mj-lt"/>
              </a:rPr>
              <a:t> — они же конусные благовония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. Обладают довольно мягкой консистенцией, включают в себя мед и масла, имеют довольно яркий аромат. С помощью пластилиновых благовоний можно окурить довольно большую площадь.</a:t>
            </a:r>
            <a:endParaRPr lang="en-US" sz="1600" b="0" i="0" dirty="0">
              <a:solidFill>
                <a:srgbClr val="555555"/>
              </a:solidFill>
              <a:effectLst/>
              <a:latin typeface="+mj-lt"/>
            </a:endParaRPr>
          </a:p>
          <a:p>
            <a:r>
              <a:rPr lang="ru-RU" sz="1600" b="1" i="0" dirty="0">
                <a:solidFill>
                  <a:srgbClr val="383838"/>
                </a:solidFill>
                <a:effectLst/>
                <a:latin typeface="+mj-lt"/>
              </a:rPr>
              <a:t>Сыпучие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 — известны под названием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санг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. Представляют собой растительный порошок или перемолотые травы.</a:t>
            </a:r>
          </a:p>
          <a:p>
            <a:pPr algn="l"/>
            <a:endParaRPr lang="ru-RU" sz="1600" b="0" i="0" dirty="0">
              <a:solidFill>
                <a:srgbClr val="555555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ru-RU" sz="18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4" y="6092249"/>
            <a:ext cx="1924049" cy="543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C2E827-1A5A-4614-A249-FE1682FBB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43"/>
            <a:ext cx="3657601" cy="51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5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056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4" y="559039"/>
            <a:ext cx="10986511" cy="2253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Подставки под б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лаговония: какие выбрать?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01844"/>
            <a:ext cx="1800224" cy="508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9A94A9-89F0-4C18-A75E-D985C6E25350}"/>
              </a:ext>
            </a:extLst>
          </p:cNvPr>
          <p:cNvSpPr txBox="1"/>
          <p:nvPr/>
        </p:nvSpPr>
        <p:spPr>
          <a:xfrm>
            <a:off x="6828999" y="5258311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ТИБЕТСКИЕ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9049D-C0D8-4698-8566-D4FC24451E09}"/>
              </a:ext>
            </a:extLst>
          </p:cNvPr>
          <p:cNvSpPr txBox="1"/>
          <p:nvPr/>
        </p:nvSpPr>
        <p:spPr>
          <a:xfrm>
            <a:off x="9703763" y="5445230"/>
            <a:ext cx="92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C2782-071C-4F47-9AC9-96185E2A96EF}"/>
              </a:ext>
            </a:extLst>
          </p:cNvPr>
          <p:cNvSpPr txBox="1"/>
          <p:nvPr/>
        </p:nvSpPr>
        <p:spPr>
          <a:xfrm flipH="1">
            <a:off x="4948210" y="2803727"/>
            <a:ext cx="6726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</a:rPr>
              <a:t>Металлические подставки для благовоний</a:t>
            </a:r>
          </a:p>
          <a:p>
            <a:endParaRPr lang="ru-RU" sz="1600" b="1" dirty="0">
              <a:latin typeface="+mj-lt"/>
            </a:endParaRPr>
          </a:p>
          <a:p>
            <a:r>
              <a:rPr lang="ru-RU" sz="1600" dirty="0">
                <a:latin typeface="+mj-lt"/>
              </a:rPr>
              <a:t>Создать настроение восточной сказки на работе или дома можно с помощью металлических подставок для благовоний. Металл всегда был символом богатых подземных царств и обещал своим владельцам финансовое благополучие.  Эта стихия дарит людям стойкость и умение спокойно решать все проблемы. Подставки из металла отличаются высокой прочностью и практичностью.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AB9F20-715E-41A9-B73E-6B23DD9C4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216962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0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304800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1" y="502289"/>
            <a:ext cx="10944225" cy="2253456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Виды благовоний по типу:</a:t>
            </a:r>
            <a:br>
              <a:rPr lang="ru-RU" b="0" i="0" dirty="0">
                <a:solidFill>
                  <a:schemeClr val="bg1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525" y="2283929"/>
            <a:ext cx="7200899" cy="435133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1600" b="1" i="0" dirty="0">
                <a:solidFill>
                  <a:srgbClr val="383838"/>
                </a:solidFill>
                <a:effectLst/>
                <a:latin typeface="+mj-lt"/>
              </a:rPr>
              <a:t>Традиционные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 — одни из самых распространенных. В основе палочек — бамбук, смесь из угля и трав. Отличаются темным цветом и приятным ароматом входящих в состав масел и растений.</a:t>
            </a:r>
          </a:p>
          <a:p>
            <a:pPr algn="l">
              <a:lnSpc>
                <a:spcPct val="110000"/>
              </a:lnSpc>
            </a:pPr>
            <a:r>
              <a:rPr lang="ru-RU" sz="1600" b="1" i="0" dirty="0">
                <a:solidFill>
                  <a:srgbClr val="383838"/>
                </a:solidFill>
                <a:effectLst/>
                <a:latin typeface="+mj-lt"/>
              </a:rPr>
              <a:t>Спиральные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 — представляют собой закрученные тонкие круги из смеси растений, трав, водорослей, смол, эфирных масел и других компонентов. Раскуриваются по часовой стрелке.</a:t>
            </a:r>
          </a:p>
          <a:p>
            <a:pPr algn="l">
              <a:lnSpc>
                <a:spcPct val="110000"/>
              </a:lnSpc>
            </a:pPr>
            <a:r>
              <a:rPr lang="ru-RU" sz="1600" b="1" i="0" u="none" strike="noStrike" dirty="0">
                <a:solidFill>
                  <a:srgbClr val="3E8C12"/>
                </a:solidFill>
                <a:effectLst/>
                <a:latin typeface="+mj-lt"/>
              </a:rPr>
              <a:t>Пало Санто 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— особый вид благовоний в виде деревянных брусочков. Получается из священного дерева родом из Южной Америки. Аромат у оригинальных благовоний Пало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санто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 не похож на другой — при горении издает приятный, интенсивный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свеже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-древесный аромат с цитрусовыми нотками. Также можно почувствовать характерный смолистый запах с теплыми оттенками ладана.</a:t>
            </a:r>
          </a:p>
          <a:p>
            <a:pPr algn="l">
              <a:lnSpc>
                <a:spcPct val="110000"/>
              </a:lnSpc>
            </a:pPr>
            <a:r>
              <a:rPr lang="ru-RU" sz="1600" b="1" i="0" dirty="0">
                <a:solidFill>
                  <a:srgbClr val="555555"/>
                </a:solidFill>
                <a:effectLst/>
                <a:latin typeface="+mj-lt"/>
              </a:rPr>
              <a:t>Древесные кусочки 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-  традиционные японские благовония. </a:t>
            </a:r>
            <a:r>
              <a:rPr lang="ru-RU" sz="1600" dirty="0">
                <a:solidFill>
                  <a:srgbClr val="555555"/>
                </a:solidFill>
                <a:latin typeface="+mj-lt"/>
              </a:rPr>
              <a:t>Н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агреваемые щепки/кусочки таких ароматических видов, как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удовое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, агаровое, сандаловое дерево, кедр, можжевельник, кассия. 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127196"/>
            <a:ext cx="1800224" cy="508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89E48-0CC3-405A-B34D-C73C4647C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075"/>
            <a:ext cx="3409950" cy="51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1" y="699092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Как пользоваться благовониями ?</a:t>
            </a: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0" i="0" dirty="0">
                <a:solidFill>
                  <a:schemeClr val="bg1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852" y="1993148"/>
            <a:ext cx="7888927" cy="5162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1" i="0" dirty="0">
                <a:solidFill>
                  <a:srgbClr val="555555"/>
                </a:solidFill>
                <a:effectLst/>
                <a:latin typeface="+mj-lt"/>
              </a:rPr>
              <a:t>Если вы используете ароматические палочки 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— зажгите кончик, подождите, пока разгорится, сбейте пламя. Установите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аромапалочку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 на подставку или окуривайте помещение, держа палочку в руке.</a:t>
            </a:r>
          </a:p>
          <a:p>
            <a:pPr>
              <a:lnSpc>
                <a:spcPct val="100000"/>
              </a:lnSpc>
            </a:pPr>
            <a:r>
              <a:rPr lang="ru-RU" sz="1600" b="1" i="0" dirty="0">
                <a:solidFill>
                  <a:srgbClr val="555555"/>
                </a:solidFill>
                <a:effectLst/>
                <a:latin typeface="+mj-lt"/>
              </a:rPr>
              <a:t>Конусные благовония 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рекомендуется зажигать сразу на </a:t>
            </a:r>
            <a:r>
              <a:rPr lang="ru-RU" sz="1600" b="0" i="0" u="none" strike="noStrike" dirty="0">
                <a:solidFill>
                  <a:srgbClr val="3E8C12"/>
                </a:solidFill>
                <a:effectLst/>
                <a:latin typeface="+mj-lt"/>
              </a:rPr>
              <a:t>подставке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 или курильнице. Поджигается кончик, пламя задувается, конус остается тлеть. Ближе к основанию конуса ароматного дыма станет больше.</a:t>
            </a:r>
          </a:p>
          <a:p>
            <a:pPr>
              <a:lnSpc>
                <a:spcPct val="100000"/>
              </a:lnSpc>
            </a:pPr>
            <a:r>
              <a:rPr lang="ru-RU" sz="1600" b="1" i="0" dirty="0">
                <a:solidFill>
                  <a:srgbClr val="555555"/>
                </a:solidFill>
                <a:effectLst/>
                <a:latin typeface="+mj-lt"/>
              </a:rPr>
              <a:t>Отдельная категория благовоний 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— конусные со стелющимся дымом. Это выглядит очень эффектно. Стелющийся дым получается за счет отверстия в основании конуса. Зажигают такие благовония в специальных ступенчатых курильницах. Кроме аромата, вы сможете насладиться завораживающим зрелищем, похожим на «водопад из дыма».</a:t>
            </a:r>
          </a:p>
          <a:p>
            <a:pPr>
              <a:lnSpc>
                <a:spcPct val="100000"/>
              </a:lnSpc>
            </a:pPr>
            <a:r>
              <a:rPr lang="ru-RU" sz="1600" b="1" i="0" dirty="0">
                <a:solidFill>
                  <a:srgbClr val="555555"/>
                </a:solidFill>
                <a:effectLst/>
                <a:latin typeface="+mj-lt"/>
              </a:rPr>
              <a:t>Для </a:t>
            </a:r>
            <a:r>
              <a:rPr lang="ru-RU" sz="1600" b="1" i="0" dirty="0" err="1">
                <a:solidFill>
                  <a:srgbClr val="555555"/>
                </a:solidFill>
                <a:effectLst/>
                <a:latin typeface="+mj-lt"/>
              </a:rPr>
              <a:t>возжигания</a:t>
            </a:r>
            <a:r>
              <a:rPr lang="ru-RU" sz="1600" b="1" i="0" dirty="0">
                <a:solidFill>
                  <a:srgbClr val="555555"/>
                </a:solidFill>
                <a:effectLst/>
                <a:latin typeface="+mj-lt"/>
              </a:rPr>
              <a:t> порошковых 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благовоний вам понадобятся лопатка, ложечка, пресс для пепла и формочка. Насыпьте в курильницу порошок благовония, утрамбуйте с помощью пресса. Установите формочку, насыпьте ложечкой порошок, утрамбуйте и аккуратно уберите форму. Подожгите один из кончиков получившегося узора.</a:t>
            </a:r>
          </a:p>
          <a:p>
            <a:endParaRPr lang="ru-RU" sz="1800" b="0" i="0" dirty="0">
              <a:solidFill>
                <a:srgbClr val="555555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192513"/>
            <a:ext cx="1800224" cy="5080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041511-FE8E-4546-A343-B6E58A246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5452"/>
            <a:ext cx="3886200" cy="51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1" y="699092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Как пользоваться благовониями ?</a:t>
            </a: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0" i="0" dirty="0">
                <a:solidFill>
                  <a:schemeClr val="bg1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850" y="2137367"/>
            <a:ext cx="7684044" cy="38133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i="0" dirty="0">
                <a:solidFill>
                  <a:srgbClr val="555555"/>
                </a:solidFill>
                <a:effectLst/>
                <a:latin typeface="+mj-lt"/>
              </a:rPr>
              <a:t>Благовония Пало Санто </a:t>
            </a:r>
            <a:r>
              <a:rPr lang="ru-RU" sz="6400" b="0" i="0" dirty="0">
                <a:solidFill>
                  <a:srgbClr val="555555"/>
                </a:solidFill>
                <a:effectLst/>
                <a:latin typeface="+mj-lt"/>
              </a:rPr>
              <a:t>разгораются дольше обычных </a:t>
            </a:r>
            <a:r>
              <a:rPr lang="ru-RU" sz="6400" b="0" i="0" dirty="0" err="1">
                <a:solidFill>
                  <a:srgbClr val="555555"/>
                </a:solidFill>
                <a:effectLst/>
                <a:latin typeface="+mj-lt"/>
              </a:rPr>
              <a:t>аромапалочек</a:t>
            </a:r>
            <a:r>
              <a:rPr lang="ru-RU" sz="6400" b="0" i="0" dirty="0">
                <a:solidFill>
                  <a:srgbClr val="555555"/>
                </a:solidFill>
                <a:effectLst/>
                <a:latin typeface="+mj-lt"/>
              </a:rPr>
              <a:t>. Подержите брусочек над пламенем около 10-20 секунд, хорошо потрясите до появления дыма и уложите Пало Санто на специальную подставку. Также этими благовониями хорошо окуривать помещение, пройдясь по всем углам.</a:t>
            </a:r>
            <a:endParaRPr lang="en-US" sz="6400" b="0" i="0" dirty="0">
              <a:solidFill>
                <a:srgbClr val="555555"/>
              </a:solidFill>
              <a:effectLst/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6400" b="1" i="0" dirty="0">
                <a:solidFill>
                  <a:srgbClr val="555555"/>
                </a:solidFill>
                <a:effectLst/>
                <a:latin typeface="+mj-lt"/>
              </a:rPr>
              <a:t>Для </a:t>
            </a:r>
            <a:r>
              <a:rPr lang="ru-RU" sz="6400" b="1" i="0" dirty="0" err="1">
                <a:solidFill>
                  <a:srgbClr val="555555"/>
                </a:solidFill>
                <a:effectLst/>
                <a:latin typeface="+mj-lt"/>
              </a:rPr>
              <a:t>возжигания</a:t>
            </a:r>
            <a:r>
              <a:rPr lang="ru-RU" sz="6400" b="1" i="0" dirty="0">
                <a:solidFill>
                  <a:srgbClr val="555555"/>
                </a:solidFill>
                <a:effectLst/>
                <a:latin typeface="+mj-lt"/>
              </a:rPr>
              <a:t> порошковых </a:t>
            </a:r>
            <a:r>
              <a:rPr lang="ru-RU" sz="6400" b="0" i="0" dirty="0">
                <a:solidFill>
                  <a:srgbClr val="555555"/>
                </a:solidFill>
                <a:effectLst/>
                <a:latin typeface="+mj-lt"/>
              </a:rPr>
              <a:t>благовоний вам понадобятся лопатка, ложечка, пресс для пепла и формочка. Насыпьте в курильницу порошок благовония, утрамбуйте с помощью пресса. Установите формочку, насыпьте ложечкой порошок, утрамбуйте и аккуратно уберите форму. Подожгите один из кончиков получившегося узора.</a:t>
            </a:r>
          </a:p>
          <a:p>
            <a:pPr>
              <a:lnSpc>
                <a:spcPct val="120000"/>
              </a:lnSpc>
            </a:pPr>
            <a:r>
              <a:rPr lang="ru-RU" sz="6400" b="1" i="0" dirty="0" err="1">
                <a:solidFill>
                  <a:srgbClr val="555555"/>
                </a:solidFill>
                <a:effectLst/>
                <a:latin typeface="+mj-lt"/>
              </a:rPr>
              <a:t>Смуджи</a:t>
            </a:r>
            <a:r>
              <a:rPr lang="ru-RU" sz="6400" b="0" i="0" dirty="0">
                <a:solidFill>
                  <a:srgbClr val="555555"/>
                </a:solidFill>
                <a:effectLst/>
                <a:latin typeface="+mj-lt"/>
              </a:rPr>
              <a:t> — это благовония в виде свертка сухой травы, как правило, из калифорнийского шалфея. Разгорается он быстро и приносит огромную пользу организму. Перед тем, как окуривать дом с помощью </a:t>
            </a:r>
            <a:r>
              <a:rPr lang="ru-RU" sz="6400" b="0" i="0" dirty="0" err="1">
                <a:solidFill>
                  <a:srgbClr val="555555"/>
                </a:solidFill>
                <a:effectLst/>
                <a:latin typeface="+mj-lt"/>
              </a:rPr>
              <a:t>смуджи</a:t>
            </a:r>
            <a:r>
              <a:rPr lang="ru-RU" sz="6400" b="0" i="0" dirty="0">
                <a:solidFill>
                  <a:srgbClr val="555555"/>
                </a:solidFill>
                <a:effectLst/>
                <a:latin typeface="+mj-lt"/>
              </a:rPr>
              <a:t>, подготовьте блюдце с песком или жаропрочную подставку, чтобы можно было быстро и вовремя затушить скрутку.</a:t>
            </a:r>
          </a:p>
          <a:p>
            <a:pPr algn="l">
              <a:lnSpc>
                <a:spcPct val="120000"/>
              </a:lnSpc>
            </a:pPr>
            <a:r>
              <a:rPr lang="ru-RU" sz="6400" b="1" i="0" dirty="0">
                <a:solidFill>
                  <a:srgbClr val="555555"/>
                </a:solidFill>
                <a:effectLst/>
                <a:latin typeface="+mj-lt"/>
              </a:rPr>
              <a:t>Важно! Во время </a:t>
            </a:r>
            <a:r>
              <a:rPr lang="ru-RU" sz="6400" b="1" i="0" dirty="0" err="1">
                <a:solidFill>
                  <a:srgbClr val="555555"/>
                </a:solidFill>
                <a:effectLst/>
                <a:latin typeface="+mj-lt"/>
              </a:rPr>
              <a:t>возжигания</a:t>
            </a:r>
            <a:r>
              <a:rPr lang="ru-RU" sz="6400" b="1" i="0" dirty="0">
                <a:solidFill>
                  <a:srgbClr val="555555"/>
                </a:solidFill>
                <a:effectLst/>
                <a:latin typeface="+mj-lt"/>
              </a:rPr>
              <a:t> благовоний, не оставляйте их без присмотра, на сквозняке и рядом с легко воспламеняющимися предметами.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20506"/>
            <a:ext cx="1800224" cy="508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74217-14E5-4B40-A1A2-1F8967CA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869"/>
            <a:ext cx="3732245" cy="51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1" y="699092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Ubuntu"/>
              </a:rPr>
              <a:t>Почему осыпаются благовония</a:t>
            </a:r>
            <a:r>
              <a:rPr lang="ru-RU" b="1" i="0" dirty="0">
                <a:solidFill>
                  <a:schemeClr val="bg1"/>
                </a:solidFill>
                <a:effectLst/>
                <a:latin typeface="Ubuntu"/>
              </a:rPr>
              <a:t>?</a:t>
            </a: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0" i="0" dirty="0">
                <a:solidFill>
                  <a:schemeClr val="bg1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550863"/>
            <a:ext cx="5901903" cy="38133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+mj-lt"/>
              </a:rPr>
              <a:t>Многие замечают,  что вскрывая упаковку, благовония осыпаются. Но не спешите делать выводы, что вы приобрели не качественный продукт.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+mj-lt"/>
              </a:rPr>
              <a:t>Производитель специально осыпает благовония пыльцой, чтобы во время транспортировки, благовония не склеивались.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+mj-lt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20506"/>
            <a:ext cx="1800224" cy="508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0EEAD-90C9-4C81-AAA5-7C36BEBD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181"/>
            <a:ext cx="3965510" cy="51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4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7" y="907314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Ubuntu"/>
              </a:rPr>
              <a:t>Как выбрать благовония ?</a:t>
            </a: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0" i="0" dirty="0">
                <a:solidFill>
                  <a:srgbClr val="383838"/>
                </a:solidFill>
                <a:effectLst/>
                <a:latin typeface="Ubuntu"/>
              </a:rPr>
            </a:br>
            <a:br>
              <a:rPr lang="ru-RU" b="0" i="0" dirty="0">
                <a:solidFill>
                  <a:schemeClr val="bg1"/>
                </a:solidFill>
                <a:effectLst/>
                <a:latin typeface="Ubuntu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Ubuntu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850" y="2137367"/>
            <a:ext cx="7684044" cy="381331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В первую очередь рекомендуется обращать внимание на цвет благовоний. Если производители использовали исключительно эфирные масла, цвет благовоний будет от светло-желтого до темно-коричневого. Цветные и черные ароматические композиции скорее всего имеют в составе красители.</a:t>
            </a:r>
          </a:p>
          <a:p>
            <a:pPr algn="l">
              <a:lnSpc>
                <a:spcPct val="100000"/>
              </a:lnSpc>
            </a:pP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Просветите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аромапалочку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 лампой или потрите ее между ладонями, чтобы прочувствовать аромат. Некоторые покупатели при выборе благовоний зажигают их и вдыхают дым, но это не правильно. Чтобы уловить аромат, нужно испарять эфирные масла, а не сжигать их.</a:t>
            </a:r>
          </a:p>
          <a:p>
            <a:pPr algn="l">
              <a:lnSpc>
                <a:spcPct val="100000"/>
              </a:lnSpc>
            </a:pP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Покупайте благовония только проверенных производителей. К таким относятся: </a:t>
            </a:r>
            <a:r>
              <a:rPr lang="en-US" sz="1600" b="0" i="0" dirty="0">
                <a:solidFill>
                  <a:srgbClr val="555555"/>
                </a:solidFill>
                <a:effectLst/>
                <a:latin typeface="+mj-lt"/>
              </a:rPr>
              <a:t>Hem</a:t>
            </a:r>
            <a:r>
              <a:rPr lang="ru-RU" sz="1600" dirty="0">
                <a:solidFill>
                  <a:srgbClr val="555555"/>
                </a:solidFill>
                <a:latin typeface="+mj-lt"/>
              </a:rPr>
              <a:t>,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Satya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,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Ppure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,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Goloka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,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Sai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 </a:t>
            </a:r>
            <a:r>
              <a:rPr lang="ru-RU" sz="1600" b="0" i="0" dirty="0" err="1">
                <a:solidFill>
                  <a:srgbClr val="555555"/>
                </a:solidFill>
                <a:effectLst/>
                <a:latin typeface="+mj-lt"/>
              </a:rPr>
              <a:t>Darshan</a:t>
            </a: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 и многие другие. Остерегайтесь громких лозунгов на этикетках — это не более, чем маркетинговый ход для привлечения внимания.</a:t>
            </a:r>
          </a:p>
          <a:p>
            <a:pPr algn="l">
              <a:lnSpc>
                <a:spcPct val="100000"/>
              </a:lnSpc>
            </a:pPr>
            <a:r>
              <a:rPr lang="ru-RU" sz="1600" b="0" i="0" dirty="0">
                <a:solidFill>
                  <a:srgbClr val="555555"/>
                </a:solidFill>
                <a:effectLst/>
                <a:latin typeface="+mj-lt"/>
              </a:rPr>
              <a:t>Также обращайте внимание на качество аромата, время горения, срок годности, классификацию ароматов и вид благовоний.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173851"/>
            <a:ext cx="1800224" cy="508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DD841-44A4-484D-ADB3-AA155E2E2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871"/>
            <a:ext cx="3762181" cy="5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1680D-190F-48B0-8294-F72A40A0F9CF}"/>
              </a:ext>
            </a:extLst>
          </p:cNvPr>
          <p:cNvSpPr/>
          <p:nvPr/>
        </p:nvSpPr>
        <p:spPr>
          <a:xfrm>
            <a:off x="0" y="265595"/>
            <a:ext cx="12192000" cy="143827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EEC8-B702-46C2-BF50-75D9BEB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3" y="974055"/>
            <a:ext cx="10944225" cy="2253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К</a:t>
            </a:r>
            <a:r>
              <a:rPr lang="ru-RU" b="1" i="0" dirty="0">
                <a:solidFill>
                  <a:schemeClr val="bg1"/>
                </a:solidFill>
                <a:effectLst/>
                <a:latin typeface="+mn-lt"/>
              </a:rPr>
              <a:t>лассификаций ароматических палочек</a:t>
            </a: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448DB-E900-4889-B49C-D6376112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520" y="1883331"/>
            <a:ext cx="7684044" cy="44979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83838"/>
                </a:solidFill>
                <a:effectLst/>
                <a:latin typeface="+mj-lt"/>
              </a:rPr>
              <a:t>Стимуляторы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 — повышают работоспособность, концентрацию и внимание, улучшают память, придают бодрости и сил. К таким ароматам относятся лимонник, фенхель, апельсин, мандарин, корица, розмарин, сандал, лимон.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83838"/>
                </a:solidFill>
                <a:effectLst/>
                <a:latin typeface="+mj-lt"/>
              </a:rPr>
              <a:t>Адаптогены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 — стимулируют работу нервной системы, повышают коммуникабельности, помогают адаптироваться в сложных ситуациях. К таким ароматам относят мяту, лаванду, чабрец, жасмин, розу, душицу, мирру, лавр.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83838"/>
                </a:solidFill>
                <a:effectLst/>
                <a:latin typeface="+mj-lt"/>
              </a:rPr>
              <a:t>Успокаивающие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 — тонизируют нервную систему, помогают при умственном и физическом переутомлении, стрессах, депрессии. К таким ароматам относят ромашку, герань, мелиссу, ванили, ладан, лотос, орхидею, </a:t>
            </a:r>
            <a:r>
              <a:rPr lang="ru-RU" sz="1400" b="0" i="0" dirty="0" err="1">
                <a:solidFill>
                  <a:srgbClr val="555555"/>
                </a:solidFill>
                <a:effectLst/>
                <a:latin typeface="+mj-lt"/>
              </a:rPr>
              <a:t>нероли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83838"/>
                </a:solidFill>
                <a:effectLst/>
                <a:latin typeface="+mj-lt"/>
              </a:rPr>
              <a:t>Защищающие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 — оберегают человека от воздействия негативной энергии. К таким ароматам относят гвоздику, можжевельник, ладан, лимон, розмарин, шалфей, жасмин, мелиссу.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83838"/>
                </a:solidFill>
                <a:effectLst/>
                <a:latin typeface="+mj-lt"/>
              </a:rPr>
              <a:t>Согревающие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 — отлично подходят для холодной погоды. К таким ароматам относят миндаль, корицу, розу, </a:t>
            </a:r>
            <a:r>
              <a:rPr lang="ru-RU" sz="1400" b="0" i="0" dirty="0" err="1">
                <a:solidFill>
                  <a:srgbClr val="555555"/>
                </a:solidFill>
                <a:effectLst/>
                <a:latin typeface="+mj-lt"/>
              </a:rPr>
              <a:t>кафору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, герань.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83838"/>
                </a:solidFill>
                <a:effectLst/>
                <a:latin typeface="+mj-lt"/>
              </a:rPr>
              <a:t>Охлаждающие</a:t>
            </a:r>
            <a:r>
              <a:rPr lang="ru-RU" sz="1400" b="0" i="0" dirty="0">
                <a:solidFill>
                  <a:srgbClr val="555555"/>
                </a:solidFill>
                <a:effectLst/>
                <a:latin typeface="+mj-lt"/>
              </a:rPr>
              <a:t> — пользуются популярностью в теплое время года. К таким ароматам относят гиацинт, сандал, ладан, магнолию, лимон, бергамот, лаванду.</a:t>
            </a:r>
          </a:p>
          <a:p>
            <a:pPr algn="l">
              <a:lnSpc>
                <a:spcPct val="100000"/>
              </a:lnSpc>
            </a:pPr>
            <a:endParaRPr lang="ru-RU" sz="16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BE5EE-9B5B-4EE3-836B-EEB33F83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6248498"/>
            <a:ext cx="1800224" cy="5080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672D82-669D-47F7-9313-ED9C00FDB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839"/>
            <a:ext cx="3931210" cy="52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0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3057</Words>
  <Application>Microsoft Office PowerPoint</Application>
  <PresentationFormat>Широкоэкранный</PresentationFormat>
  <Paragraphs>217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-apple-system</vt:lpstr>
      <vt:lpstr>Arial</vt:lpstr>
      <vt:lpstr>Calibri</vt:lpstr>
      <vt:lpstr>Calibri Light</vt:lpstr>
      <vt:lpstr>Ubuntu</vt:lpstr>
      <vt:lpstr>Тема Office</vt:lpstr>
      <vt:lpstr>БЛАГОВОНИЯ</vt:lpstr>
      <vt:lpstr>Благовония:  зачем нужны и как используются? </vt:lpstr>
      <vt:lpstr>Виды благовоний по типу:  </vt:lpstr>
      <vt:lpstr>Виды благовоний по типу:  </vt:lpstr>
      <vt:lpstr>Как пользоваться благовониями ?   </vt:lpstr>
      <vt:lpstr>Как пользоваться благовониями ?   </vt:lpstr>
      <vt:lpstr>Почему осыпаются благовония?   </vt:lpstr>
      <vt:lpstr>Как выбрать благовония ?    </vt:lpstr>
      <vt:lpstr>Классификаций ароматических палочек    </vt:lpstr>
      <vt:lpstr>Виды благовоний  по территориальному признаку:     </vt:lpstr>
      <vt:lpstr>Виды благовоний  по территориальному признаку:     </vt:lpstr>
      <vt:lpstr>Популярные бренды в компании Аланкара    </vt:lpstr>
      <vt:lpstr>Популярные бренды в компании Аланкара    </vt:lpstr>
      <vt:lpstr>Благовония HEM    </vt:lpstr>
      <vt:lpstr>Разновидности благовоний HEM    </vt:lpstr>
      <vt:lpstr>Благовония SATYA    </vt:lpstr>
      <vt:lpstr>Благовония SATYA Мумбай и SATYA Бангалор:  в чем  отличие?    </vt:lpstr>
      <vt:lpstr>Разновидности благовоний SATYA    </vt:lpstr>
      <vt:lpstr>Благовония PPURE    </vt:lpstr>
      <vt:lpstr>Разновидности благовоний PPURE    </vt:lpstr>
      <vt:lpstr>Благовония Made In Heaven      </vt:lpstr>
      <vt:lpstr>Японские благовония      </vt:lpstr>
      <vt:lpstr>Китайские благовония      </vt:lpstr>
      <vt:lpstr>Разновидности японских и китайских благовоний      </vt:lpstr>
      <vt:lpstr>Тибетские благовония      </vt:lpstr>
      <vt:lpstr>Русские благовония      </vt:lpstr>
      <vt:lpstr>Разновидности русских благовоний     </vt:lpstr>
      <vt:lpstr>Подставки под благовония  </vt:lpstr>
      <vt:lpstr>Подставки под благовония: какие выбрать?  </vt:lpstr>
      <vt:lpstr>Подставки под благовония: какие выбрать?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БЛАГОВОНИЯ</dc:title>
  <dc:creator>Ирина Белогур-Спивак</dc:creator>
  <cp:lastModifiedBy>Ирина Белогур-Спивак</cp:lastModifiedBy>
  <cp:revision>76</cp:revision>
  <dcterms:created xsi:type="dcterms:W3CDTF">2024-05-07T17:53:39Z</dcterms:created>
  <dcterms:modified xsi:type="dcterms:W3CDTF">2024-05-11T14:06:04Z</dcterms:modified>
</cp:coreProperties>
</file>